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</p:sldMasterIdLst>
  <p:notesMasterIdLst>
    <p:notesMasterId r:id="rId52"/>
  </p:notesMasterIdLst>
  <p:handoutMasterIdLst>
    <p:handoutMasterId r:id="rId53"/>
  </p:handoutMasterIdLst>
  <p:sldIdLst>
    <p:sldId id="645" r:id="rId2"/>
    <p:sldId id="712" r:id="rId3"/>
    <p:sldId id="425" r:id="rId4"/>
    <p:sldId id="640" r:id="rId5"/>
    <p:sldId id="592" r:id="rId6"/>
    <p:sldId id="505" r:id="rId7"/>
    <p:sldId id="639" r:id="rId8"/>
    <p:sldId id="653" r:id="rId9"/>
    <p:sldId id="265" r:id="rId10"/>
    <p:sldId id="641" r:id="rId11"/>
    <p:sldId id="656" r:id="rId12"/>
    <p:sldId id="654" r:id="rId13"/>
    <p:sldId id="655" r:id="rId14"/>
    <p:sldId id="657" r:id="rId15"/>
    <p:sldId id="703" r:id="rId16"/>
    <p:sldId id="658" r:id="rId17"/>
    <p:sldId id="659" r:id="rId18"/>
    <p:sldId id="704" r:id="rId19"/>
    <p:sldId id="661" r:id="rId20"/>
    <p:sldId id="662" r:id="rId21"/>
    <p:sldId id="664" r:id="rId22"/>
    <p:sldId id="705" r:id="rId23"/>
    <p:sldId id="706" r:id="rId24"/>
    <p:sldId id="665" r:id="rId25"/>
    <p:sldId id="709" r:id="rId26"/>
    <p:sldId id="667" r:id="rId27"/>
    <p:sldId id="668" r:id="rId28"/>
    <p:sldId id="718" r:id="rId29"/>
    <p:sldId id="719" r:id="rId30"/>
    <p:sldId id="724" r:id="rId31"/>
    <p:sldId id="721" r:id="rId32"/>
    <p:sldId id="710" r:id="rId33"/>
    <p:sldId id="711" r:id="rId34"/>
    <p:sldId id="689" r:id="rId35"/>
    <p:sldId id="713" r:id="rId36"/>
    <p:sldId id="714" r:id="rId37"/>
    <p:sldId id="715" r:id="rId38"/>
    <p:sldId id="691" r:id="rId39"/>
    <p:sldId id="692" r:id="rId40"/>
    <p:sldId id="693" r:id="rId41"/>
    <p:sldId id="717" r:id="rId42"/>
    <p:sldId id="694" r:id="rId43"/>
    <p:sldId id="716" r:id="rId44"/>
    <p:sldId id="723" r:id="rId45"/>
    <p:sldId id="695" r:id="rId46"/>
    <p:sldId id="696" r:id="rId47"/>
    <p:sldId id="697" r:id="rId48"/>
    <p:sldId id="722" r:id="rId49"/>
    <p:sldId id="708" r:id="rId50"/>
    <p:sldId id="725" r:id="rId5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Mitch Marcus" initials="MPM" lastIdx="1" clrIdx="0"/>
  <p:cmAuthor id="2" name="Jie Gao" initials="JG" lastIdx="1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08000"/>
    <a:srgbClr val="CE3838"/>
    <a:srgbClr val="FFF2D9"/>
    <a:srgbClr val="B2B2B2"/>
    <a:srgbClr val="CC0066"/>
    <a:srgbClr val="FFFF00"/>
    <a:srgbClr val="660033"/>
    <a:srgbClr val="FF6600"/>
    <a:srgbClr val="33CC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9" autoAdjust="0"/>
    <p:restoredTop sz="92900" autoAdjust="0"/>
  </p:normalViewPr>
  <p:slideViewPr>
    <p:cSldViewPr>
      <p:cViewPr varScale="1">
        <p:scale>
          <a:sx n="193" d="100"/>
          <a:sy n="193" d="100"/>
        </p:scale>
        <p:origin x="7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0-11-18T22:51:22.535" idx="1">
    <p:pos x="10" y="10"/>
    <p:text>This is after Python was introduced in lab, so this isn't the first exposure, and I take advantage of that.  Also, this version assumes they can learn after a broad intro....</p:text>
  </p:cm>
  <p:cm authorId="2" dt="2018-08-16T18:05:46.354" idx="13">
    <p:pos x="1462" y="346"/>
    <p:text>Brief history http://pytalent.zandstrasystems.com/meet_py1.html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52CF9EB7-2149-4C48-9A18-E90763B161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12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2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B9F786AB-E3CC-427B-B0B3-E4580F4A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81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A455CB9-43E5-425E-A3E7-B737BD7DE18E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1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0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658B18F-917C-4F61-A0D4-99A14AE84618}" type="slidenum">
              <a:rPr lang="en-US" sz="1200" smtClean="0"/>
              <a:pPr eaLnBrk="1" hangingPunct="1"/>
              <a:t>16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11CA6B0-18AA-47EF-B8FC-6F1FCD067FDF}" type="slidenum">
              <a:rPr lang="en-US" sz="1200" smtClean="0"/>
              <a:pPr eaLnBrk="1" hangingPunct="1"/>
              <a:t>17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4E755BE-E7CD-4AB5-AB62-FF6B9A7E5ACF}" type="slidenum">
              <a:rPr lang="en-US" sz="1200" smtClean="0"/>
              <a:pPr eaLnBrk="1" hangingPunct="1"/>
              <a:t>18</a:t>
            </a:fld>
            <a:endParaRPr lang="en-US" sz="12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38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BF7DE04-4704-48DA-81DC-DCC28BEAC211}" type="slidenum">
              <a:rPr lang="en-US" sz="1200" smtClean="0"/>
              <a:pPr eaLnBrk="1" hangingPunct="1"/>
              <a:t>19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9365DD6-5581-46AA-8EEA-61F2368A4FD0}" type="slidenum">
              <a:rPr lang="en-US" sz="1200" smtClean="0"/>
              <a:pPr eaLnBrk="1" hangingPunct="1"/>
              <a:t>20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22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89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05ED926-D9BC-45B2-B466-687553EF7E47}" type="slidenum">
              <a:rPr lang="en-US" sz="1200" smtClean="0"/>
              <a:pPr eaLnBrk="1" hangingPunct="1"/>
              <a:t>22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7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D792843-78A3-4EFB-8AFA-63055A65398A}" type="slidenum">
              <a:rPr lang="en-US" sz="1200" smtClean="0"/>
              <a:pPr eaLnBrk="1" hangingPunct="1"/>
              <a:t>24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8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64B3651-9301-41AB-BB71-79CF3AAA1437}" type="slidenum">
              <a:rPr lang="en-US" sz="1200" smtClean="0"/>
              <a:pPr eaLnBrk="1" hangingPunct="1"/>
              <a:t>25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5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39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E5DC0CA-8E6C-4E68-8623-643C5FA34517}" type="slidenum">
              <a:rPr lang="en-US" sz="1200" smtClean="0"/>
              <a:pPr eaLnBrk="1" hangingPunct="1"/>
              <a:t>26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63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7F43254-FC59-434B-8027-362A73560DCD}" type="slidenum">
              <a:rPr lang="en-US" sz="1200" smtClean="0"/>
              <a:pPr eaLnBrk="1" hangingPunct="1"/>
              <a:t>27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69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47EA04D-C456-4C86-996D-7A6D7238277E}" type="slidenum">
              <a:rPr lang="en-US" sz="1200" smtClean="0"/>
              <a:pPr eaLnBrk="1" hangingPunct="1"/>
              <a:t>28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4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29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to</a:t>
            </a:r>
            <a:r>
              <a:rPr lang="en-US" baseline="0" dirty="0" err="1" smtClean="0"/>
              <a:t>do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show how the list comprehension can be re-written as a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97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30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CCB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to</a:t>
            </a:r>
            <a:r>
              <a:rPr lang="en-US" baseline="0" dirty="0" err="1" smtClean="0"/>
              <a:t>do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show how the list comprehension can be re-written as a for loop.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8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31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36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B0B51D2-9035-47E3-AB4A-35363D9A1859}" type="slidenum">
              <a:rPr lang="en-US" sz="1200" smtClean="0"/>
              <a:pPr eaLnBrk="1" hangingPunct="1"/>
              <a:t>32</a:t>
            </a:fld>
            <a:endParaRPr 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6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A5C64DE7-C126-4B95-9F10-74570AA6F781}" type="slidenum">
              <a:rPr lang="en-US" sz="1200" smtClean="0"/>
              <a:pPr eaLnBrk="1" hangingPunct="1"/>
              <a:t>33</a:t>
            </a:fld>
            <a:endParaRPr 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9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82715907-03C2-4443-AFC7-4B2FA994F58A}" type="slidenum">
              <a:rPr lang="en-US" sz="1200" smtClean="0"/>
              <a:pPr eaLnBrk="1" hangingPunct="1"/>
              <a:t>34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36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4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49F6E079-64C3-488F-8DB4-82F630889A09}" type="slidenum">
              <a:rPr lang="en-US" sz="1200" smtClean="0"/>
              <a:pPr eaLnBrk="1" hangingPunct="1"/>
              <a:t>3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48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BD6106D-3C24-4E07-857D-80034C499C49}" type="slidenum">
              <a:rPr lang="en-US" sz="1200" smtClean="0"/>
              <a:pPr eaLnBrk="1" hangingPunct="1"/>
              <a:t>38</a:t>
            </a:fld>
            <a:endParaRPr lang="en-US" sz="1200"/>
          </a:p>
        </p:txBody>
      </p:sp>
      <p:sp>
        <p:nvSpPr>
          <p:cNvPr id="10035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630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15BCEB9D-5048-44C0-B201-D526EF7825C1}" type="slidenum">
              <a:rPr lang="en-US" sz="1200" smtClean="0"/>
              <a:pPr eaLnBrk="1" hangingPunct="1"/>
              <a:t>39</a:t>
            </a:fld>
            <a:endParaRPr lang="en-US" sz="1200"/>
          </a:p>
        </p:txBody>
      </p:sp>
      <p:sp>
        <p:nvSpPr>
          <p:cNvPr id="1013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9508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314B80BD-E83D-4327-8C71-4A73783591D1}" type="slidenum">
              <a:rPr lang="en-US" sz="1200" smtClean="0"/>
              <a:pPr eaLnBrk="1" hangingPunct="1"/>
              <a:t>40</a:t>
            </a:fld>
            <a:endParaRPr 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78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41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6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42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6986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43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22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B26F7369-4B20-4D37-B8D3-2ED37C8AC02E}" type="slidenum">
              <a:rPr lang="en-US" sz="1200" smtClean="0"/>
              <a:pPr eaLnBrk="1" hangingPunct="1"/>
              <a:t>44</a:t>
            </a:fld>
            <a:endParaRPr lang="en-US" sz="1200"/>
          </a:p>
        </p:txBody>
      </p:sp>
      <p:sp>
        <p:nvSpPr>
          <p:cNvPr id="10342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556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9A9610D7-ED16-4E9A-8FC6-D1D5E5023FCF}" type="slidenum">
              <a:rPr lang="en-US" sz="1200" smtClean="0"/>
              <a:pPr eaLnBrk="1" hangingPunct="1"/>
              <a:t>45</a:t>
            </a:fld>
            <a:endParaRPr 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072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D0C12E7-3A79-4440-BD9A-2516DAE5138E}" type="slidenum">
              <a:rPr lang="en-US" sz="1200" smtClean="0"/>
              <a:pPr eaLnBrk="1" hangingPunct="1"/>
              <a:t>46</a:t>
            </a:fld>
            <a:endParaRPr 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489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2FF9C1F9-5BAD-41F3-B95C-53D3B0BE33EC}" type="slidenum">
              <a:rPr lang="en-US" sz="1200" smtClean="0"/>
              <a:pPr eaLnBrk="1" hangingPunct="1"/>
              <a:t>47</a:t>
            </a:fld>
            <a:endParaRPr 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03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0522AAA6-851F-47E0-98E2-EFC4E5D34790}" type="slidenum">
              <a:rPr lang="en-US" sz="1200" smtClean="0"/>
              <a:pPr eaLnBrk="1" hangingPunct="1"/>
              <a:t>6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0075"/>
            <a:ext cx="5130800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46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03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IDLE</a:t>
            </a:r>
            <a:r>
              <a:rPr lang="en-US" baseline="0" dirty="0" smtClean="0"/>
              <a:t> =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integrated development and learning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F786AB-E3CC-427B-B0B3-E4580F4AB13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CF60B157-69E3-436C-95B7-AFE026536E42}" type="slidenum">
              <a:rPr lang="en-US" sz="1200" smtClean="0"/>
              <a:pPr eaLnBrk="1" hangingPunct="1"/>
              <a:t>9</a:t>
            </a:fld>
            <a:endParaRPr lang="en-US" sz="12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5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10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414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F1E03CFC-0C0F-4D03-99F9-F178B7F69B63}" type="slidenum">
              <a:rPr lang="en-US" sz="1200" smtClean="0"/>
              <a:pPr eaLnBrk="1" hangingPunct="1"/>
              <a:t>11</a:t>
            </a:fld>
            <a:endParaRPr lang="en-US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869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/>
            <a:fld id="{D0746DFD-DA6B-43EF-934E-A5D4FDFFD90E}" type="slidenum">
              <a:rPr lang="en-US" sz="1200" smtClean="0"/>
              <a:pPr eaLnBrk="1" hangingPunct="1"/>
              <a:t>14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Syntax highlighting in </a:t>
            </a:r>
            <a:r>
              <a:rPr lang="en-US" dirty="0" err="1" smtClean="0"/>
              <a:t>Pycharm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11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53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>
              <a:buFont typeface="Symbol" pitchFamily="18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fld id="{89B37C80-BF49-4123-9258-BC74623D520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94186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197AB98B-675E-4475-A067-23AF6EC329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56502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A370C61-DF42-4C9B-A334-158128E167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68970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1pPr>
            <a:lvl2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2pPr>
            <a:lvl3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3pPr>
            <a:lvl4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4pPr>
            <a:lvl5pPr>
              <a:buClr>
                <a:srgbClr val="FF0000"/>
              </a:buClr>
              <a:buSzPct val="11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defRPr dirty="0"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798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9EE651E8-FC19-40E0-AFDF-412565E55A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98821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635579F0-0951-4DC8-8E90-7D0B97DE02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06191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09B0BC51-113A-459A-86C9-18AAA6A9B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088322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531B930E-F1D8-448E-B760-50228E3419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40149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822C809-C6BE-4D8C-B287-2AA232B612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5011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23D31008-A8AA-4FFE-A6B8-195E4EE906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22675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latin typeface="+mj-lt"/>
              </a:defRPr>
            </a:lvl1pPr>
          </a:lstStyle>
          <a:p>
            <a:pPr>
              <a:defRPr/>
            </a:pPr>
            <a:r>
              <a:rPr lang="en-US" altLang="en-US"/>
              <a:t>       </a:t>
            </a:r>
            <a:fld id="{771B1017-5732-4C97-8A26-997FC797C3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6451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dirty="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Intro to AI</a:t>
            </a:r>
          </a:p>
        </p:txBody>
      </p:sp>
      <p:sp>
        <p:nvSpPr>
          <p:cNvPr id="3143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+mj-lt"/>
                <a:cs typeface="Arial" charset="0"/>
              </a:defRPr>
            </a:lvl1pPr>
          </a:lstStyle>
          <a:p>
            <a:pPr>
              <a:defRPr/>
            </a:pPr>
            <a:r>
              <a:rPr lang="en-US" altLang="en-US"/>
              <a:t>                                  </a:t>
            </a:r>
            <a:fld id="{51E56DBA-313E-4198-B99B-862C870CBA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11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0099"/>
        </a:buClr>
        <a:buSzPct val="100000"/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pytalent.zandstrasystems.com/meet_py1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python.org/3.7/library/string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tiff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treyhunner.com/2018/02/python-3-s-range-better-than-python-2-s-xrang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.upenn.edu/~cis192/" TargetMode="External"/><Relationship Id="rId4" Type="http://schemas.openxmlformats.org/officeDocument/2006/relationships/hyperlink" Target="http://pep8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tutorial/index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clock.org/" TargetMode="External"/><Relationship Id="rId4" Type="http://schemas.openxmlformats.org/officeDocument/2006/relationships/hyperlink" Target="https://learntocodewith.me/programming/python/python-2-vs-python-3/#2018-differences-of-python2-vs-3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 Brief Introduction to Python</a:t>
            </a:r>
            <a:br>
              <a:rPr lang="en-US"/>
            </a:br>
            <a:r>
              <a:rPr lang="en-US"/>
              <a:t>       for those who know Java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Last </a:t>
            </a:r>
            <a:r>
              <a:rPr lang="en-US" dirty="0"/>
              <a:t>extensive revision: 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Jie</a:t>
            </a:r>
            <a:r>
              <a:rPr lang="en-US" dirty="0" smtClean="0"/>
              <a:t> Gao, Fall 2018</a:t>
            </a:r>
            <a:endParaRPr lang="en-US" dirty="0"/>
          </a:p>
          <a:p>
            <a:r>
              <a:rPr lang="en-US" dirty="0" smtClean="0"/>
              <a:t>Previous revisions: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Daniel </a:t>
            </a:r>
            <a:r>
              <a:rPr lang="en-US" dirty="0" err="1" smtClean="0"/>
              <a:t>Moroz</a:t>
            </a:r>
            <a:r>
              <a:rPr lang="en-US" dirty="0" smtClean="0"/>
              <a:t>, Fall 2015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32B6F2-B597-5F4D-B6D5-0C034CD97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238760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9BEB3A-3EEE-FF4A-A2D8-CEF851F72D7C}"/>
              </a:ext>
            </a:extLst>
          </p:cNvPr>
          <p:cNvSpPr txBox="1"/>
          <p:nvPr/>
        </p:nvSpPr>
        <p:spPr>
          <a:xfrm>
            <a:off x="6400800" y="6395650"/>
            <a:ext cx="1798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hlinkClick r:id="rId4"/>
              </a:rPr>
              <a:t>Meet the Mighty Python</a:t>
            </a:r>
            <a:endParaRPr 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42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 and Types</a:t>
            </a:r>
            <a:endParaRPr lang="en-US" dirty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All data treated as objects </a:t>
            </a:r>
          </a:p>
          <a:p>
            <a:pPr lvl="1"/>
            <a:r>
              <a:rPr lang="en-US" dirty="0"/>
              <a:t>An object is deleted (by garbage collection) once unreachable.</a:t>
            </a:r>
          </a:p>
          <a:p>
            <a:r>
              <a:rPr lang="en-US" dirty="0"/>
              <a:t>Strong Typing</a:t>
            </a:r>
          </a:p>
          <a:p>
            <a:pPr lvl="1"/>
            <a:r>
              <a:rPr lang="en-US" dirty="0"/>
              <a:t>Every object has a fixed type, interpreter doesn’t allow things incompatible with that type (</a:t>
            </a:r>
            <a:r>
              <a:rPr lang="en-US" dirty="0" err="1"/>
              <a:t>eg</a:t>
            </a:r>
            <a:r>
              <a:rPr lang="en-US" dirty="0"/>
              <a:t>. “foo” + 2)</a:t>
            </a:r>
          </a:p>
          <a:p>
            <a:pPr lvl="1"/>
            <a:r>
              <a:rPr lang="en-US" dirty="0"/>
              <a:t>type(object)</a:t>
            </a:r>
          </a:p>
          <a:p>
            <a:pPr lvl="1"/>
            <a:r>
              <a:rPr lang="en-US" dirty="0" err="1"/>
              <a:t>isinstance</a:t>
            </a:r>
            <a:r>
              <a:rPr lang="en-US" dirty="0"/>
              <a:t>(object, type) </a:t>
            </a:r>
          </a:p>
          <a:p>
            <a:r>
              <a:rPr lang="en-US" dirty="0"/>
              <a:t>Examples of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, float</a:t>
            </a:r>
          </a:p>
          <a:p>
            <a:pPr lvl="1"/>
            <a:r>
              <a:rPr lang="en-US" dirty="0" err="1"/>
              <a:t>str</a:t>
            </a:r>
            <a:r>
              <a:rPr lang="en-US" dirty="0"/>
              <a:t>, tuple, </a:t>
            </a:r>
            <a:r>
              <a:rPr lang="en-US" dirty="0" err="1"/>
              <a:t>dict</a:t>
            </a:r>
            <a:r>
              <a:rPr lang="en-US" dirty="0"/>
              <a:t>, list</a:t>
            </a:r>
          </a:p>
          <a:p>
            <a:pPr lvl="1"/>
            <a:r>
              <a:rPr lang="en-US" dirty="0" err="1"/>
              <a:t>bool</a:t>
            </a:r>
            <a:r>
              <a:rPr lang="en-US" dirty="0"/>
              <a:t>: True, False</a:t>
            </a:r>
          </a:p>
          <a:p>
            <a:pPr lvl="1"/>
            <a:r>
              <a:rPr lang="en-US" dirty="0"/>
              <a:t>None, generator, function</a:t>
            </a: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Typing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572000"/>
          </a:xfrm>
        </p:spPr>
        <p:txBody>
          <a:bodyPr/>
          <a:lstStyle/>
          <a:p>
            <a:r>
              <a:rPr lang="en-US" dirty="0"/>
              <a:t>Java: </a:t>
            </a:r>
            <a:r>
              <a:rPr lang="en-US" i="1" dirty="0"/>
              <a:t>static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can only refer to objects of a declared type</a:t>
            </a:r>
          </a:p>
          <a:p>
            <a:pPr lvl="1"/>
            <a:r>
              <a:rPr lang="en-US" dirty="0"/>
              <a:t>Methods use type signatures to enforce contracts</a:t>
            </a:r>
          </a:p>
          <a:p>
            <a:r>
              <a:rPr lang="en-US" dirty="0"/>
              <a:t>Python: </a:t>
            </a:r>
            <a:r>
              <a:rPr lang="en-US" i="1" dirty="0"/>
              <a:t>dynamic</a:t>
            </a:r>
            <a:r>
              <a:rPr lang="en-US" dirty="0"/>
              <a:t> typing</a:t>
            </a:r>
          </a:p>
          <a:p>
            <a:pPr lvl="1"/>
            <a:r>
              <a:rPr lang="en-US" dirty="0"/>
              <a:t>Variables come into existence when first assigned.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"</a:t>
            </a:r>
            <a:r>
              <a:rPr lang="es-ES_trad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914400" lvl="2" indent="0">
              <a:buNone/>
            </a:pPr>
            <a:r>
              <a:rPr lang="es-ES_tradnl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2</a:t>
            </a:r>
          </a:p>
          <a:p>
            <a:pPr lvl="1"/>
            <a:r>
              <a:rPr lang="en-US" dirty="0"/>
              <a:t>type(</a:t>
            </a:r>
            <a:r>
              <a:rPr lang="en-US" dirty="0" err="1"/>
              <a:t>var</a:t>
            </a:r>
            <a:r>
              <a:rPr lang="en-US" dirty="0"/>
              <a:t>) automatically determined by </a:t>
            </a:r>
            <a:r>
              <a:rPr lang="en-US" i="1" dirty="0"/>
              <a:t>what object assigned</a:t>
            </a:r>
          </a:p>
          <a:p>
            <a:pPr lvl="1"/>
            <a:r>
              <a:rPr lang="en-US" dirty="0"/>
              <a:t>If assigned again, can always refer to object of any type</a:t>
            </a:r>
          </a:p>
          <a:p>
            <a:pPr lvl="1"/>
            <a:r>
              <a:rPr lang="en-US" i="1" dirty="0"/>
              <a:t>Functions have no type signatures</a:t>
            </a:r>
          </a:p>
          <a:p>
            <a:pPr lvl="1"/>
            <a:r>
              <a:rPr lang="en-US" dirty="0"/>
              <a:t>Drawback: type errors are only caught at runtime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/>
              <a:t>CIS 421/521 - Fall 2018</a:t>
            </a:r>
            <a:endParaRPr lang="en-US" dirty="0"/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22745-AE38-4107-963A-11E3B76B5C0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67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Literals </a:t>
            </a:r>
          </a:p>
          <a:p>
            <a:pPr lvl="1"/>
            <a:r>
              <a:rPr lang="en-US" dirty="0"/>
              <a:t>Integers: 1, 2 </a:t>
            </a:r>
          </a:p>
          <a:p>
            <a:pPr lvl="1"/>
            <a:r>
              <a:rPr lang="en-US" dirty="0"/>
              <a:t>Floats: 1.0, 2e10 </a:t>
            </a:r>
          </a:p>
          <a:p>
            <a:pPr lvl="1"/>
            <a:r>
              <a:rPr lang="en-US" dirty="0"/>
              <a:t>Boolean: True, False</a:t>
            </a:r>
          </a:p>
          <a:p>
            <a:r>
              <a:rPr lang="en-US" dirty="0"/>
              <a:t>Operations </a:t>
            </a:r>
          </a:p>
          <a:p>
            <a:pPr lvl="1"/>
            <a:r>
              <a:rPr lang="en-US" dirty="0"/>
              <a:t>Arithmetic: + - * / </a:t>
            </a:r>
          </a:p>
          <a:p>
            <a:pPr lvl="1"/>
            <a:r>
              <a:rPr lang="en-US" dirty="0"/>
              <a:t>Power: ** </a:t>
            </a:r>
          </a:p>
          <a:p>
            <a:pPr lvl="1"/>
            <a:r>
              <a:rPr lang="en-US" dirty="0"/>
              <a:t>Modulus: % </a:t>
            </a:r>
          </a:p>
          <a:p>
            <a:pPr lvl="1"/>
            <a:r>
              <a:rPr lang="en-US" dirty="0"/>
              <a:t>Comparison: , &lt;=, &gt;=, ==, != </a:t>
            </a:r>
          </a:p>
          <a:p>
            <a:pPr lvl="1"/>
            <a:r>
              <a:rPr lang="en-US" dirty="0"/>
              <a:t>Logic: (and, or, not)  </a:t>
            </a:r>
            <a:r>
              <a:rPr lang="en-US" i="1" dirty="0"/>
              <a:t>not symbols</a:t>
            </a:r>
          </a:p>
          <a:p>
            <a:r>
              <a:rPr lang="en-US" dirty="0"/>
              <a:t>Assignment Operators </a:t>
            </a:r>
          </a:p>
          <a:p>
            <a:pPr lvl="1"/>
            <a:r>
              <a:rPr lang="en-US" dirty="0"/>
              <a:t>+= *= /= &amp;= ... </a:t>
            </a:r>
          </a:p>
          <a:p>
            <a:pPr lvl="1"/>
            <a:r>
              <a:rPr lang="en-US" dirty="0"/>
              <a:t>No ++ or --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dirty="0"/>
              <a:t>Can use either single or double quotes </a:t>
            </a:r>
          </a:p>
          <a:p>
            <a:pPr lvl="1"/>
            <a:r>
              <a:rPr lang="en-US" dirty="0"/>
              <a:t>Triple quote for multiline string and </a:t>
            </a:r>
            <a:r>
              <a:rPr lang="en-US" dirty="0" err="1"/>
              <a:t>docstring</a:t>
            </a:r>
            <a:endParaRPr lang="en-US" dirty="0"/>
          </a:p>
          <a:p>
            <a:r>
              <a:rPr lang="en-US" dirty="0"/>
              <a:t>Concatenating strings </a:t>
            </a:r>
          </a:p>
          <a:p>
            <a:pPr lvl="1"/>
            <a:r>
              <a:rPr lang="en-US" dirty="0"/>
              <a:t>By separating string literals with whitespace </a:t>
            </a:r>
          </a:p>
          <a:p>
            <a:pPr lvl="1"/>
            <a:r>
              <a:rPr lang="en-US" dirty="0"/>
              <a:t>Special use of ‘+’ </a:t>
            </a:r>
          </a:p>
          <a:p>
            <a:r>
              <a:rPr lang="en-US" dirty="0"/>
              <a:t>Prefixing with r means raw. </a:t>
            </a:r>
          </a:p>
          <a:p>
            <a:pPr lvl="1"/>
            <a:r>
              <a:rPr lang="en-US" dirty="0"/>
              <a:t>No need to escape special characters: r’\n’</a:t>
            </a:r>
          </a:p>
          <a:p>
            <a:r>
              <a:rPr lang="en-US" dirty="0"/>
              <a:t>String formatting</a:t>
            </a:r>
          </a:p>
          <a:p>
            <a:pPr lvl="1"/>
            <a:r>
              <a:rPr lang="en-US" dirty="0"/>
              <a:t>Special use of ‘%’ (as in </a:t>
            </a:r>
            <a:r>
              <a:rPr lang="en-US" dirty="0" err="1"/>
              <a:t>printf</a:t>
            </a:r>
            <a:r>
              <a:rPr lang="en-US" dirty="0"/>
              <a:t> in C)</a:t>
            </a:r>
          </a:p>
          <a:p>
            <a:r>
              <a:rPr lang="en-US" dirty="0"/>
              <a:t>Immutable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8025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dirty="0"/>
              <a:t>A Simple Code Sample (in </a:t>
            </a:r>
            <a:r>
              <a:rPr lang="en-US" dirty="0">
                <a:hlinkClick r:id="rId3"/>
              </a:rPr>
              <a:t>PyCharm</a:t>
            </a:r>
            <a:r>
              <a:rPr lang="en-US" dirty="0"/>
              <a:t>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F33CF9FE-08F5-A047-87B7-DF7FC1A8E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F60907-4586-F04C-A332-F1244EDC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2425700"/>
            <a:ext cx="5156200" cy="2006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361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Mutability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96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'foo  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x.strip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#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'foo  '</a:t>
            </a:r>
          </a:p>
          <a:p>
            <a:pPr marL="0" indent="0">
              <a:buNone/>
            </a:pPr>
            <a:endParaRPr lang="en-US" sz="1800" b="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0" dirty="0">
                <a:latin typeface="+mj-lt"/>
                <a:ea typeface="Lucida Sans Unicode" charset="0"/>
                <a:cs typeface="Lucida Sans Unicode" charset="0"/>
              </a:rPr>
              <a:t>strings are immutable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en-US" sz="2000" b="0" dirty="0">
                <a:latin typeface="+mj-lt"/>
              </a:rPr>
              <a:t>checks whether variables point to objects of the same value</a:t>
            </a:r>
          </a:p>
          <a:p>
            <a:r>
              <a:rPr lang="en-US" sz="1800" b="0" dirty="0"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en-US" sz="2000" b="0" dirty="0">
                <a:latin typeface="+mj-lt"/>
              </a:rPr>
              <a:t> checks whether variables point to the same object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 = [1, 2, 3]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 = x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x.append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(5) #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same</a:t>
            </a: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 </a:t>
            </a:r>
            <a:r>
              <a:rPr lang="es-ES_tradnl" sz="1800" dirty="0" err="1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obj</a:t>
            </a:r>
            <a:endParaRPr lang="es-ES_tradnl" sz="1800" dirty="0">
              <a:latin typeface="Courier New" panose="02070309020205020404" pitchFamily="49" charset="0"/>
              <a:ea typeface="Lucida Sans Unicode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y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r>
              <a:rPr lang="es-ES_tradnl" sz="1800" dirty="0"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&gt;&gt;&gt; x</a:t>
            </a:r>
          </a:p>
          <a:p>
            <a:pPr marL="0" indent="0">
              <a:buNone/>
            </a:pPr>
            <a:r>
              <a:rPr lang="es-ES_tradnl" sz="1800" dirty="0">
                <a:solidFill>
                  <a:schemeClr val="accent2"/>
                </a:solidFill>
                <a:latin typeface="Courier New" panose="02070309020205020404" pitchFamily="49" charset="0"/>
                <a:ea typeface="Lucida Sans Unicode" charset="0"/>
                <a:cs typeface="Courier New" panose="02070309020205020404" pitchFamily="49" charset="0"/>
              </a:rPr>
              <a:t>[1, 2, 3, 5]</a:t>
            </a: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lists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are mutable</a:t>
            </a:r>
          </a:p>
          <a:p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use </a:t>
            </a:r>
            <a:r>
              <a:rPr lang="es-ES_tradnl" sz="1800" b="0" dirty="0">
                <a:latin typeface="Courier New" charset="0"/>
                <a:ea typeface="Courier New" charset="0"/>
                <a:cs typeface="Courier New" charset="0"/>
              </a:rPr>
              <a:t>y = x[:] 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to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get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a (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shallow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)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copy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any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sequence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,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ie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. a new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object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of the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same</a:t>
            </a:r>
            <a:r>
              <a:rPr lang="es-ES_tradnl" sz="2000" b="0" dirty="0">
                <a:latin typeface="+mj-lt"/>
                <a:ea typeface="Lucida Sans Unicode" charset="0"/>
                <a:cs typeface="Lucida Sans Unicode" charset="0"/>
              </a:rPr>
              <a:t> </a:t>
            </a:r>
            <a:r>
              <a:rPr lang="es-ES_tradnl" sz="2000" b="0" dirty="0" err="1">
                <a:latin typeface="+mj-lt"/>
                <a:ea typeface="Lucida Sans Unicode" charset="0"/>
                <a:cs typeface="Lucida Sans Unicode" charset="0"/>
              </a:rPr>
              <a:t>value</a:t>
            </a:r>
            <a:endParaRPr lang="es-ES_tradnl" sz="20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pPr marL="0" indent="0">
              <a:buNone/>
            </a:pPr>
            <a:endParaRPr lang="es-ES_tradnl" sz="1800" b="0" dirty="0">
              <a:latin typeface="+mj-lt"/>
              <a:ea typeface="Lucida Sans Unicode" charset="0"/>
              <a:cs typeface="Lucida Sans Unicode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652B16C6-D0CC-7E44-88C1-695581820A1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85800" y="6248400"/>
            <a:ext cx="2362200" cy="457200"/>
          </a:xfrm>
        </p:spPr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6807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Sequence types:</a:t>
            </a:r>
            <a:br>
              <a:rPr lang="en-US" dirty="0"/>
            </a:br>
            <a:r>
              <a:rPr lang="en-US" dirty="0"/>
              <a:t>	Tuples, Lists, and Strings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D6FE991-8176-7347-BD71-7D4EC826BF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4114800"/>
            <a:ext cx="2625969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105400"/>
            <a:ext cx="130986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1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Tuple</a:t>
            </a:r>
          </a:p>
          <a:p>
            <a:pPr lvl="1"/>
            <a:r>
              <a:rPr lang="en-US" dirty="0"/>
              <a:t>A simple </a:t>
            </a:r>
            <a:r>
              <a:rPr lang="en-US" i="1" dirty="0"/>
              <a:t>immutable</a:t>
            </a:r>
            <a:r>
              <a:rPr lang="en-US" dirty="0"/>
              <a:t> ordered sequence of items</a:t>
            </a:r>
          </a:p>
          <a:p>
            <a:pPr lvl="2"/>
            <a:r>
              <a:rPr lang="en-US" i="1" dirty="0"/>
              <a:t>Immutable</a:t>
            </a:r>
            <a:r>
              <a:rPr lang="en-US" dirty="0"/>
              <a:t>: a tuple cannot be modified once created</a:t>
            </a:r>
          </a:p>
          <a:p>
            <a:pPr lvl="1"/>
            <a:r>
              <a:rPr lang="en-US" dirty="0"/>
              <a:t>Items can be of mixed types, including collection types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i="1" dirty="0"/>
              <a:t>Immutable</a:t>
            </a:r>
          </a:p>
          <a:p>
            <a:pPr lvl="1"/>
            <a:r>
              <a:rPr lang="en-US" dirty="0"/>
              <a:t>Very much like a tuple with different syntax</a:t>
            </a:r>
          </a:p>
          <a:p>
            <a:pPr lvl="1"/>
            <a:r>
              <a:rPr lang="en-US" dirty="0"/>
              <a:t>Regular </a:t>
            </a:r>
            <a:r>
              <a:rPr lang="en-US" dirty="0" smtClean="0"/>
              <a:t>strings are Unicode and use </a:t>
            </a:r>
            <a:r>
              <a:rPr lang="en-US" dirty="0"/>
              <a:t>2-byte characters (Regular </a:t>
            </a:r>
            <a:r>
              <a:rPr lang="en-US" dirty="0"/>
              <a:t>strings in Python 2 </a:t>
            </a:r>
            <a:r>
              <a:rPr lang="en-US" dirty="0"/>
              <a:t>use 8-bit </a:t>
            </a:r>
            <a:r>
              <a:rPr lang="en-US" dirty="0" smtClean="0"/>
              <a:t>characters)</a:t>
            </a:r>
            <a:endParaRPr lang="en-US" dirty="0"/>
          </a:p>
          <a:p>
            <a:r>
              <a:rPr lang="en-US" dirty="0"/>
              <a:t>List</a:t>
            </a:r>
          </a:p>
          <a:p>
            <a:pPr lvl="1"/>
            <a:r>
              <a:rPr lang="en-US" i="1" dirty="0"/>
              <a:t>Mutable</a:t>
            </a:r>
            <a:r>
              <a:rPr lang="en-US" dirty="0"/>
              <a:t> ordered sequence of items of mixed types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E50743-8ABB-45B3-B8FD-841B28097BE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230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Types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three sequence types share much of the same syntax and functionality.</a:t>
            </a:r>
          </a:p>
          <a:p>
            <a:pPr marL="11430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(23, 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4.56, (2,3), 'def')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tuple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 = [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34, 4.34, 23] # list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"Hello World";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'Hello World'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strings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[1]  # Accessing second item in the tuple.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114300" indent="0"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11430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tu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[-3]  #negative lookup from right, from -1</a:t>
            </a:r>
          </a:p>
          <a:p>
            <a:pPr marL="11430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4.56</a:t>
            </a:r>
          </a:p>
          <a:p>
            <a:endParaRPr lang="en-US" dirty="0"/>
          </a:p>
        </p:txBody>
      </p:sp>
      <p:sp>
        <p:nvSpPr>
          <p:cNvPr id="2662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66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028BF8C1-0378-4DEB-92A2-AD1A8B1C854A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4734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 dirty="0"/>
              <a:t>       </a:t>
            </a:r>
            <a:fld id="{A289CF30-D61F-4A48-94CD-3D0CB3230045}" type="slidenum">
              <a:rPr lang="en-US" altLang="en-US" smtClean="0"/>
              <a:pPr algn="l">
                <a:defRPr/>
              </a:pPr>
              <a:t>19</a:t>
            </a:fld>
            <a:endParaRPr lang="en-US" altLang="en-US" dirty="0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8229600" cy="4572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Slicing: Return Copy of a Subsequence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2353" y="1281953"/>
            <a:ext cx="77724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 = (23,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4.56, (2,3),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t[1:4] #slicing ends before last index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t[1:-1] #using negative index 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4.56,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t[1:-1:2] # selection of every nth item.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(2,3))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t[:2] # copy from beginning of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(23,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t[2:] # copy to the very end of the sequence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(4.56, (2,3),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def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-65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208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Day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572000"/>
          </a:xfrm>
        </p:spPr>
        <p:txBody>
          <a:bodyPr/>
          <a:lstStyle/>
          <a:p>
            <a:r>
              <a:rPr lang="en-US" dirty="0"/>
              <a:t>Baby steps</a:t>
            </a:r>
          </a:p>
          <a:p>
            <a:pPr lvl="1"/>
            <a:r>
              <a:rPr lang="en-US" dirty="0"/>
              <a:t>History, Python environments, Docs</a:t>
            </a:r>
          </a:p>
          <a:p>
            <a:r>
              <a:rPr lang="en-US" dirty="0"/>
              <a:t>Absolute Fundamentals</a:t>
            </a:r>
          </a:p>
          <a:p>
            <a:pPr lvl="1"/>
            <a:r>
              <a:rPr lang="en-US" dirty="0"/>
              <a:t>Objects, Types</a:t>
            </a:r>
          </a:p>
          <a:p>
            <a:pPr lvl="1"/>
            <a:r>
              <a:rPr lang="en-US" dirty="0"/>
              <a:t>Math and Strings basics</a:t>
            </a:r>
          </a:p>
          <a:p>
            <a:pPr lvl="1"/>
            <a:r>
              <a:rPr lang="en-US" dirty="0"/>
              <a:t>References and Mutability</a:t>
            </a:r>
          </a:p>
          <a:p>
            <a:r>
              <a:rPr lang="en-US" dirty="0"/>
              <a:t>Data Types</a:t>
            </a:r>
          </a:p>
          <a:p>
            <a:pPr lvl="1"/>
            <a:r>
              <a:rPr lang="en-US" dirty="0"/>
              <a:t>Strings, Tuples, Lists, </a:t>
            </a:r>
            <a:r>
              <a:rPr lang="en-US" dirty="0" err="1"/>
              <a:t>Dicts</a:t>
            </a:r>
            <a:endParaRPr lang="en-US" dirty="0"/>
          </a:p>
          <a:p>
            <a:r>
              <a:rPr lang="en-US" dirty="0"/>
              <a:t>Looping</a:t>
            </a:r>
          </a:p>
          <a:p>
            <a:pPr lvl="1"/>
            <a:r>
              <a:rPr lang="en-US" dirty="0"/>
              <a:t>Comprehensions</a:t>
            </a:r>
          </a:p>
          <a:p>
            <a:r>
              <a:rPr lang="en-US" dirty="0"/>
              <a:t>Iterators</a:t>
            </a:r>
          </a:p>
          <a:p>
            <a:pPr lvl="1"/>
            <a:r>
              <a:rPr lang="en-US" dirty="0"/>
              <a:t>Generators</a:t>
            </a:r>
          </a:p>
          <a:p>
            <a:r>
              <a:rPr lang="en-US" dirty="0"/>
              <a:t>To Be Continued…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0692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CIS 421/521 - Fall 2018</a:t>
            </a:r>
          </a:p>
        </p:txBody>
      </p:sp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0DFBC0B1-8751-4448-AE27-2C76D3FCE968}" type="slidenum">
              <a:rPr lang="en-US" altLang="en-US"/>
              <a:pPr algn="l">
                <a:defRPr/>
              </a:pPr>
              <a:t>20</a:t>
            </a:fld>
            <a:endParaRPr lang="en-US" altLang="en-US"/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924800" cy="46482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[1, 11, 3, 4, 5]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li.append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	# Note the </a:t>
            </a:r>
            <a:r>
              <a:rPr lang="en-US" sz="1800" i="1" dirty="0">
                <a:latin typeface="Courier New" pitchFamily="49" charset="0"/>
              </a:rPr>
              <a:t>method</a:t>
            </a:r>
            <a:r>
              <a:rPr lang="en-US" sz="1800" dirty="0">
                <a:latin typeface="Courier New" pitchFamily="49" charset="0"/>
              </a:rPr>
              <a:t> syntax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  <a:endParaRPr lang="en-US" sz="18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</a:t>
            </a:r>
            <a:r>
              <a:rPr lang="en-US" sz="1800" dirty="0" err="1">
                <a:latin typeface="Courier New" pitchFamily="49" charset="0"/>
              </a:rPr>
              <a:t>li.insert</a:t>
            </a:r>
            <a:r>
              <a:rPr lang="en-US" sz="1800" dirty="0">
                <a:latin typeface="Courier New" pitchFamily="49" charset="0"/>
              </a:rPr>
              <a:t>(2,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i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)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[1, 11,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, 3, 4, 5,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li = [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li.index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index of first occurrence</a:t>
            </a:r>
            <a:endParaRPr lang="en-US" sz="1800" baseline="30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li.count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 # number of occurrences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li.remove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latin typeface="Courier" pitchFamily="2" charset="0"/>
              </a:rPr>
              <a:t>'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   # remove first occurrence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li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00002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21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Lists </a:t>
            </a: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 = [5, 2,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li.reverse</a:t>
            </a:r>
            <a:r>
              <a:rPr lang="en-US" sz="1800" dirty="0">
                <a:latin typeface="Courier New" pitchFamily="49" charset="0"/>
              </a:rPr>
              <a:t>()    # reverse the list </a:t>
            </a:r>
            <a:r>
              <a:rPr lang="en-US" sz="1800" i="1" dirty="0">
                <a:latin typeface="Courier New" pitchFamily="49" charset="0"/>
              </a:rPr>
              <a:t>*in place* (modify)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[8, 6, 2, 5]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()       # sort the list </a:t>
            </a:r>
            <a:r>
              <a:rPr lang="en-US" sz="1800" i="1" dirty="0">
                <a:latin typeface="Courier New" pitchFamily="49" charset="0"/>
              </a:rPr>
              <a:t>*in place*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li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pitchFamily="49" charset="0"/>
              </a:rPr>
              <a:t>[2, 5, 6, 8]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li.sort</a:t>
            </a:r>
            <a:r>
              <a:rPr lang="en-US" sz="1800" dirty="0">
                <a:latin typeface="Courier New" pitchFamily="49" charset="0"/>
              </a:rPr>
              <a:t>(</a:t>
            </a:r>
            <a:r>
              <a:rPr lang="en-US" sz="1800" i="1" dirty="0" err="1">
                <a:latin typeface="Courier New" pitchFamily="49" charset="0"/>
              </a:rPr>
              <a:t>some_function</a:t>
            </a:r>
            <a:r>
              <a:rPr lang="en-US" sz="1800" dirty="0">
                <a:latin typeface="Courier New" pitchFamily="49" charset="0"/>
              </a:rPr>
              <a:t>) 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# sort in place using user-defined comparison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itchFamily="49" charset="0"/>
              </a:rPr>
              <a:t>&gt;&gt;&gt; sorted(li)	#return a </a:t>
            </a:r>
            <a:r>
              <a:rPr lang="en-US" sz="1800" i="1" dirty="0">
                <a:latin typeface="Courier New" pitchFamily="49" charset="0"/>
              </a:rPr>
              <a:t>*copy* </a:t>
            </a:r>
            <a:r>
              <a:rPr lang="en-US" sz="1800" dirty="0">
                <a:latin typeface="Courier New" pitchFamily="49" charset="0"/>
              </a:rPr>
              <a:t>sorted</a:t>
            </a:r>
          </a:p>
        </p:txBody>
      </p:sp>
    </p:spTree>
    <p:extLst>
      <p:ext uri="{BB962C8B-B14F-4D97-AF65-F5344CB8AC3E}">
        <p14:creationId xmlns:p14="http://schemas.microsoft.com/office/powerpoint/2010/main" val="20044361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r>
              <a:rPr lang="en-US" altLang="en-US"/>
              <a:t>       </a:t>
            </a:r>
            <a:fld id="{B8DF8537-B595-4B5B-9A00-390EFB8AAD30}" type="slidenum">
              <a:rPr lang="en-US" altLang="en-US"/>
              <a:pPr algn="l">
                <a:defRPr/>
              </a:pPr>
              <a:t>22</a:t>
            </a:fld>
            <a:endParaRPr lang="en-US" altLang="en-US"/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Operations on Strings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s = "Pretend this sentence makes sense."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 ")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words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['Pretend', 'this', 'sentence', 'makes', 'sense.']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"_".join(words) #join method of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obj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"_"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Pretend_this_sentence_makes_sense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.'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s = '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s.capitalize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tr-TR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Dog</a:t>
            </a: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tr-TR" sz="1800" dirty="0" err="1">
                <a:latin typeface="Courier New" charset="0"/>
                <a:ea typeface="Courier New" charset="0"/>
                <a:cs typeface="Courier New" charset="0"/>
              </a:rPr>
              <a:t>s.upper</a:t>
            </a:r>
            <a:r>
              <a:rPr lang="tr-TR" sz="1800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'DOG’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&gt;&gt;&gt; ' hi --'.</a:t>
            </a:r>
            <a:r>
              <a:rPr lang="fr-FR" sz="1800" dirty="0" err="1">
                <a:latin typeface="Courier New" charset="0"/>
                <a:ea typeface="Courier New" charset="0"/>
                <a:cs typeface="Courier New" charset="0"/>
              </a:rPr>
              <a:t>strip</a:t>
            </a:r>
            <a:r>
              <a:rPr lang="fr-FR" sz="1800" dirty="0">
                <a:latin typeface="Courier New" charset="0"/>
                <a:ea typeface="Courier New" charset="0"/>
                <a:cs typeface="Courier New" charset="0"/>
              </a:rPr>
              <a:t>(' –')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fr-FR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'hi’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tr-TR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tr-TR" sz="1800" dirty="0">
                <a:latin typeface="Courier New" charset="0"/>
                <a:ea typeface="Courier New" charset="0"/>
                <a:cs typeface="Courier New" charset="0"/>
                <a:hlinkClick r:id="rId3"/>
              </a:rPr>
              <a:t>https://docs.python.org/3.7/library/string.html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308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772400" cy="45720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["apple", "orange", "banana"]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for (index, fruit) in enumerate(a):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print(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str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(index) + ": " + fruit)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...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0: apple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1: orange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2: banana</a:t>
            </a:r>
          </a:p>
          <a:p>
            <a:pPr marL="0" indent="0">
              <a:buNone/>
            </a:pPr>
            <a:endParaRPr lang="en-US" sz="105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a = [1, 2, 3] </a:t>
            </a: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= ['a', 'b', 'c', 'd']</a:t>
            </a:r>
            <a:endParaRPr lang="tr-TR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list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tr-TR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zip</a:t>
            </a:r>
            <a:r>
              <a:rPr lang="tr-T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(a, b))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[(1,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a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(2,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b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), (3,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)]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/>
            </a:r>
            <a:b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list(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zip("foo", "bar"))</a:t>
            </a:r>
          </a:p>
          <a:p>
            <a:pPr marL="0" indent="0">
              <a:buNone/>
            </a:pPr>
            <a:r>
              <a:rPr lang="tr-TR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[('f', 'b'), ('o', 'a'), ('o', 'r')]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tr-TR" sz="11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x, y, z = 'a', 'b', 'c'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4904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Dictionaries: a </a:t>
            </a:r>
            <a:r>
              <a:rPr lang="en-US" i="1" dirty="0">
                <a:solidFill>
                  <a:srgbClr val="C00000"/>
                </a:solidFill>
              </a:rPr>
              <a:t>mapping</a:t>
            </a:r>
            <a:r>
              <a:rPr lang="en-US" i="1" dirty="0"/>
              <a:t> </a:t>
            </a:r>
            <a:r>
              <a:rPr lang="en-US" dirty="0"/>
              <a:t>collection 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503904-3841-D74E-9237-3AC79BF5E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8500" y="3276600"/>
            <a:ext cx="2667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648200"/>
            <a:ext cx="2311400" cy="14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22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Create, Access, Update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5B937D5F-C27E-4C8B-8093-EE6DE9B9C96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6858" y="1319018"/>
            <a:ext cx="769374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Dictionaries are unordered &amp; work by hashing, so keys must be immutable</a:t>
            </a:r>
          </a:p>
          <a:p>
            <a:pPr marL="342900" indent="-342900">
              <a:lnSpc>
                <a:spcPct val="90000"/>
              </a:lnSpc>
              <a:buClr>
                <a:srgbClr val="C00000"/>
              </a:buClr>
              <a:buFont typeface="Wingdings" charset="2"/>
              <a:buChar char="§"/>
            </a:pPr>
            <a:r>
              <a:rPr lang="en-US" b="1" dirty="0">
                <a:latin typeface="+mn-lt"/>
              </a:rPr>
              <a:t>Constant average time add, lookup, update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6600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'bozo'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b="1" dirty="0">
              <a:solidFill>
                <a:srgbClr val="FF33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d[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clown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Assigning to an existing key 				replaces its value.</a:t>
            </a:r>
            <a:endParaRPr lang="en-US" sz="1800" b="1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b="1" dirty="0">
                <a:solidFill>
                  <a:srgbClr val="6600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{'user': 'clown', '</a:t>
            </a:r>
            <a:r>
              <a:rPr lang="en-US" sz="18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pswd</a:t>
            </a: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1234}</a:t>
            </a:r>
          </a:p>
        </p:txBody>
      </p:sp>
    </p:spTree>
    <p:extLst>
      <p:ext uri="{BB962C8B-B14F-4D97-AF65-F5344CB8AC3E}">
        <p14:creationId xmlns:p14="http://schemas.microsoft.com/office/powerpoint/2010/main" val="21201002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Dict</a:t>
            </a:r>
            <a:r>
              <a:rPr lang="en-US" dirty="0">
                <a:solidFill>
                  <a:schemeClr val="tx1"/>
                </a:solidFill>
              </a:rPr>
              <a:t>: Useful Methods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d = {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user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latin typeface="Courier New" pitchFamily="49" charset="0"/>
              </a:rPr>
              <a:t>:</a:t>
            </a:r>
            <a:r>
              <a:rPr lang="en-US" sz="1800" dirty="0" err="1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 err="1">
                <a:solidFill>
                  <a:srgbClr val="008000"/>
                </a:solidFill>
                <a:latin typeface="Courier New" pitchFamily="49" charset="0"/>
              </a:rPr>
              <a:t>bozo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p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:1234, 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solidFill>
                  <a:srgbClr val="008000"/>
                </a:solidFill>
                <a:latin typeface="Courier New" pitchFamily="49" charset="0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Courier" pitchFamily="2" charset="0"/>
              </a:rPr>
              <a:t>'</a:t>
            </a:r>
            <a:r>
              <a:rPr lang="en-US" sz="1800" dirty="0">
                <a:latin typeface="Courier New" pitchFamily="49" charset="0"/>
              </a:rPr>
              <a:t>:34}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d.keys</a:t>
            </a:r>
            <a:r>
              <a:rPr lang="en-US" sz="1800" dirty="0">
                <a:latin typeface="Courier New" pitchFamily="49" charset="0"/>
              </a:rPr>
              <a:t>()  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keys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dict_keys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(['user', 'p', 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d.values</a:t>
            </a:r>
            <a:r>
              <a:rPr lang="en-US" sz="1800" dirty="0">
                <a:latin typeface="Courier New" pitchFamily="49" charset="0"/>
              </a:rPr>
              <a:t>()          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</a:t>
            </a:r>
            <a:r>
              <a:rPr lang="en-US" sz="1800" i="1" dirty="0">
                <a:solidFill>
                  <a:srgbClr val="C00000"/>
                </a:solidFill>
                <a:latin typeface="Courier New" pitchFamily="49" charset="0"/>
              </a:rPr>
              <a:t>current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 values.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dict_values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(['bozo', 1234, 34])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sz="1800" dirty="0">
                <a:latin typeface="Courier New" pitchFamily="49" charset="0"/>
              </a:rPr>
              <a:t> </a:t>
            </a:r>
            <a:r>
              <a:rPr lang="en-US" sz="1800" dirty="0" err="1">
                <a:latin typeface="Courier New" pitchFamily="49" charset="0"/>
              </a:rPr>
              <a:t>d.items</a:t>
            </a:r>
            <a:r>
              <a:rPr lang="en-US" sz="1800" dirty="0">
                <a:latin typeface="Courier New" pitchFamily="49" charset="0"/>
              </a:rPr>
              <a:t>()      		</a:t>
            </a:r>
            <a:r>
              <a:rPr lang="en-US" sz="1800" dirty="0">
                <a:solidFill>
                  <a:srgbClr val="FF3300"/>
                </a:solidFill>
                <a:latin typeface="Courier New" pitchFamily="49" charset="0"/>
              </a:rPr>
              <a:t># List of item tuples.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dict_items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([('user', 'bozo'), ('p', 1234), ('</a:t>
            </a:r>
            <a:r>
              <a:rPr lang="en-US" sz="1800" dirty="0" err="1">
                <a:solidFill>
                  <a:schemeClr val="accent2"/>
                </a:solidFill>
                <a:latin typeface="Courier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latin typeface="Courier" pitchFamily="2" charset="0"/>
              </a:rPr>
              <a:t>', 34)])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from collections import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d['a']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defaultdict</a:t>
            </a:r>
            <a:r>
              <a:rPr lang="en-US" sz="2000" dirty="0">
                <a:cs typeface="Courier New" panose="02070309020205020404" pitchFamily="49" charset="0"/>
              </a:rPr>
              <a:t> automatically initializes nonexistent dictionary values</a:t>
            </a:r>
            <a:endParaRPr lang="en-US" sz="2000" dirty="0"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C6E21519-B78B-4CD9-8666-D8472BC498C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9027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/>
              <a:t>For Loops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ACEE71-A38C-6542-8ADA-7618034B1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800" y="3429000"/>
            <a:ext cx="1854199" cy="2857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76800" y="4343400"/>
            <a:ext cx="1600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80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990600" y="1219200"/>
            <a:ext cx="4572000" cy="914400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0" hangingPunct="0"/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>
                <a:latin typeface="Courier New" pitchFamily="49" charset="0"/>
              </a:rPr>
              <a:t>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&lt;collection&gt;</a:t>
            </a:r>
            <a:r>
              <a:rPr lang="en-US" b="1" dirty="0">
                <a:latin typeface="Courier New" pitchFamily="49" charset="0"/>
              </a:rPr>
              <a:t>: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  <a:br>
              <a:rPr lang="en-US" b="1" dirty="0">
                <a:solidFill>
                  <a:schemeClr val="accent2"/>
                </a:solidFill>
                <a:latin typeface="Courier New" pitchFamily="49" charset="0"/>
              </a:rPr>
            </a:br>
            <a:endParaRPr lang="en-US" dirty="0"/>
          </a:p>
          <a:p>
            <a:r>
              <a:rPr lang="en-US" b="0" dirty="0" smtClean="0"/>
              <a:t>If you’ve got an existing list, this iterates each item in it.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b="0" dirty="0" smtClean="0"/>
              <a:t>You can generate a list with </a:t>
            </a:r>
            <a:r>
              <a:rPr lang="en-US" dirty="0" smtClean="0"/>
              <a:t>Range:</a:t>
            </a:r>
          </a:p>
          <a:p>
            <a:pPr lvl="1"/>
            <a:r>
              <a:rPr lang="en-US" b="1" dirty="0" smtClean="0">
                <a:solidFill>
                  <a:srgbClr val="660066"/>
                </a:solidFill>
                <a:latin typeface="Courier New" pitchFamily="49" charset="0"/>
              </a:rPr>
              <a:t>list(range(5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)) </a:t>
            </a:r>
            <a:r>
              <a:rPr lang="en-US" sz="1800" b="1" dirty="0">
                <a:latin typeface="Courier New" pitchFamily="49" charset="0"/>
              </a:rPr>
              <a:t>returns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[0,1,2,3,4]</a:t>
            </a: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range(5)</a:t>
            </a:r>
            <a:r>
              <a:rPr lang="en-US" sz="1800" b="1" dirty="0">
                <a:latin typeface="Courier New" pitchFamily="49" charset="0"/>
              </a:rPr>
              <a:t>: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</a:t>
            </a:r>
            <a:r>
              <a:rPr lang="en-US" sz="1800" b="1" dirty="0" smtClean="0">
                <a:solidFill>
                  <a:schemeClr val="accent2"/>
                </a:solidFill>
                <a:latin typeface="Courier New" pitchFamily="49" charset="0"/>
              </a:rPr>
              <a:t>)</a:t>
            </a:r>
          </a:p>
          <a:p>
            <a:r>
              <a:rPr lang="en-US" sz="2000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&lt;item&gt;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can be more complex than a single variable name.</a:t>
            </a:r>
            <a:endParaRPr lang="en-US" sz="2000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(x, y)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[('a',1), ('b',2), ('c',3), ('d',4)]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pPr lvl="1"/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13ABB420-A104-4220-A4FB-9DEB8EAC3FDC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508919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7696200" cy="2914282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2855248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 err="1" smtClean="0">
                <a:latin typeface="Courier New" pitchFamily="49" charset="0"/>
              </a:rPr>
              <a:t>nums</a:t>
            </a:r>
            <a:r>
              <a:rPr lang="en-US" sz="2000" dirty="0" smtClean="0">
                <a:latin typeface="Courier New" pitchFamily="49" charset="0"/>
              </a:rPr>
              <a:t> = [0, 1, 2, 3, 4, 5, 6, 7, 8, 9]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i="1" dirty="0" smtClean="0">
                <a:solidFill>
                  <a:srgbClr val="C00000"/>
                </a:solidFill>
              </a:rPr>
              <a:t># </a:t>
            </a:r>
            <a:r>
              <a:rPr lang="en-US" dirty="0" smtClean="0">
                <a:solidFill>
                  <a:srgbClr val="C00000"/>
                </a:solidFill>
              </a:rPr>
              <a:t> I want 'n*n' for each 'n’ in </a:t>
            </a:r>
            <a:r>
              <a:rPr lang="en-US" dirty="0" err="1" smtClean="0">
                <a:solidFill>
                  <a:srgbClr val="C00000"/>
                </a:solidFill>
              </a:rPr>
              <a:t>nums</a:t>
            </a:r>
            <a:endParaRPr lang="en-US" dirty="0" smtClean="0">
              <a:solidFill>
                <a:srgbClr val="C00000"/>
              </a:solidFill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dirty="0" smtClean="0">
                <a:latin typeface="Courier New" pitchFamily="49" charset="0"/>
              </a:rPr>
              <a:t>squares = []</a:t>
            </a:r>
          </a:p>
          <a:p>
            <a:pPr marL="457200" indent="-457200">
              <a:lnSpc>
                <a:spcPct val="90000"/>
              </a:lnSpc>
              <a:buNone/>
            </a:pPr>
            <a:r>
              <a:rPr lang="en-US" dirty="0" smtClean="0">
                <a:latin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</a:rPr>
              <a:t>nums</a:t>
            </a:r>
            <a:r>
              <a:rPr lang="en-US" dirty="0" smtClean="0">
                <a:latin typeface="Courier New" pitchFamily="49" charset="0"/>
              </a:rPr>
              <a:t>:</a:t>
            </a:r>
          </a:p>
          <a:p>
            <a:pPr marL="457200" indent="-457200">
              <a:lnSpc>
                <a:spcPct val="90000"/>
              </a:lnSpc>
              <a:buNone/>
            </a:pPr>
            <a:r>
              <a:rPr lang="en-US" i="1" dirty="0" smtClean="0">
                <a:solidFill>
                  <a:srgbClr val="C00000"/>
                </a:solidFill>
                <a:latin typeface="Courier New" pitchFamily="49" charset="0"/>
              </a:rPr>
              <a:t>  </a:t>
            </a:r>
            <a:r>
              <a:rPr lang="en-US" dirty="0" smtClean="0">
                <a:latin typeface="Courier New" pitchFamily="49" charset="0"/>
              </a:rPr>
              <a:t>for n in </a:t>
            </a:r>
            <a:r>
              <a:rPr lang="en-US" dirty="0" err="1" smtClean="0">
                <a:latin typeface="Courier New" pitchFamily="49" charset="0"/>
              </a:rPr>
              <a:t>nums</a:t>
            </a:r>
            <a:r>
              <a:rPr lang="en-US" dirty="0" smtClean="0">
                <a:latin typeface="Courier New" pitchFamily="49" charset="0"/>
              </a:rPr>
              <a:t>:</a:t>
            </a:r>
          </a:p>
          <a:p>
            <a:pPr marL="457200" indent="-457200">
              <a:lnSpc>
                <a:spcPct val="90000"/>
              </a:lnSpc>
              <a:buNone/>
            </a:pPr>
            <a:r>
              <a:rPr lang="en-US" i="1" dirty="0" smtClean="0">
                <a:solidFill>
                  <a:srgbClr val="C00000"/>
                </a:solidFill>
                <a:latin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</a:rPr>
              <a:t>squares.append</a:t>
            </a:r>
            <a:r>
              <a:rPr lang="en-US" dirty="0" smtClean="0">
                <a:latin typeface="Courier New" pitchFamily="49" charset="0"/>
              </a:rPr>
              <a:t>(x*x)</a:t>
            </a:r>
            <a:endParaRPr lang="en-US" i="1" dirty="0" smtClean="0">
              <a:solidFill>
                <a:srgbClr val="C00000"/>
              </a:solidFill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dirty="0" smtClean="0">
                <a:latin typeface="Courier New" pitchFamily="49" charset="0"/>
              </a:rPr>
              <a:t>print(squares)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</a:rPr>
              <a:t>]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8200" y="4896095"/>
            <a:ext cx="7696200" cy="895105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914400" y="4961046"/>
            <a:ext cx="7543800" cy="830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lnSpc>
                <a:spcPct val="90000"/>
              </a:lnSpc>
              <a:buNone/>
            </a:pPr>
            <a:r>
              <a:rPr lang="en-US" sz="2000" kern="0" dirty="0" smtClean="0">
                <a:latin typeface="Courier New" pitchFamily="49" charset="0"/>
              </a:rPr>
              <a:t>squares = [x*x for x in </a:t>
            </a:r>
            <a:r>
              <a:rPr lang="en-US" sz="2000" kern="0" dirty="0" err="1" smtClean="0">
                <a:latin typeface="Courier New" pitchFamily="49" charset="0"/>
              </a:rPr>
              <a:t>nums</a:t>
            </a:r>
            <a:r>
              <a:rPr lang="en-US" sz="2000" kern="0" dirty="0" smtClean="0">
                <a:latin typeface="Courier New" pitchFamily="49" charset="0"/>
              </a:rPr>
              <a:t>]</a:t>
            </a:r>
            <a:endParaRPr lang="en-US" sz="2000" i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print(squares)</a:t>
            </a:r>
            <a:endParaRPr lang="en-US" sz="2000" i="1" dirty="0">
              <a:solidFill>
                <a:srgbClr val="C00000"/>
              </a:solidFill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2000" kern="0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5513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by Guido van </a:t>
            </a:r>
            <a:r>
              <a:rPr lang="en-US" dirty="0" err="1"/>
              <a:t>Rossum</a:t>
            </a:r>
            <a:r>
              <a:rPr lang="en-US" dirty="0"/>
              <a:t> in the early 90s</a:t>
            </a:r>
          </a:p>
          <a:p>
            <a:pPr lvl="1"/>
            <a:r>
              <a:rPr lang="en-US" dirty="0"/>
              <a:t>Originally Dutch, in USA since 1995, now works for Dropbox</a:t>
            </a:r>
          </a:p>
          <a:p>
            <a:pPr lvl="1"/>
            <a:r>
              <a:rPr lang="en-US" dirty="0"/>
              <a:t>Benevolent Dictator for Life (BDFL)</a:t>
            </a:r>
          </a:p>
          <a:p>
            <a:r>
              <a:rPr lang="en-US" dirty="0"/>
              <a:t>Available on </a:t>
            </a:r>
            <a:r>
              <a:rPr lang="en-US" dirty="0" err="1"/>
              <a:t>Eniac</a:t>
            </a:r>
            <a:r>
              <a:rPr lang="en-US" dirty="0"/>
              <a:t>;  download at python.org</a:t>
            </a:r>
          </a:p>
          <a:p>
            <a:r>
              <a:rPr lang="en-US" dirty="0"/>
              <a:t>Named after the Monty Python comedy </a:t>
            </a:r>
            <a:r>
              <a:rPr lang="en-US" dirty="0" smtClean="0"/>
              <a:t>group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12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AC7CD7D-F44C-4ECA-BB8A-95088C7F4563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22" y="3783070"/>
            <a:ext cx="2391178" cy="2611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05212"/>
            <a:ext cx="3524250" cy="52863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838200" y="1657719"/>
            <a:ext cx="46482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01675"/>
            <a:ext cx="8153400" cy="457200"/>
          </a:xfrm>
        </p:spPr>
        <p:txBody>
          <a:bodyPr/>
          <a:lstStyle/>
          <a:p>
            <a:r>
              <a:rPr lang="en-US" dirty="0"/>
              <a:t>List Comprehensions replace loops!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69152"/>
            <a:ext cx="7543800" cy="1124319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[6, 12, 4, 14]</a:t>
            </a:r>
            <a:endParaRPr lang="en-US" sz="1800" dirty="0">
              <a:latin typeface="Courier New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35845" name="Text Box 6"/>
          <p:cNvSpPr txBox="1">
            <a:spLocks noChangeArrowheads="1"/>
          </p:cNvSpPr>
          <p:nvPr/>
        </p:nvSpPr>
        <p:spPr bwMode="auto">
          <a:xfrm>
            <a:off x="5105400" y="228600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</a:rPr>
              <a:t>]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35849" name="Rectangle 4"/>
          <p:cNvSpPr>
            <a:spLocks noChangeArrowheads="1"/>
          </p:cNvSpPr>
          <p:nvPr/>
        </p:nvSpPr>
        <p:spPr bwMode="auto">
          <a:xfrm>
            <a:off x="838200" y="3810000"/>
            <a:ext cx="6324600" cy="14478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914400" y="4019919"/>
            <a:ext cx="7543800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 = [('a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1),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b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2), (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c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</a:rPr>
              <a:t>'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, 7)]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&gt;&gt;&gt; [</a:t>
            </a:r>
            <a:r>
              <a:rPr lang="en-US" sz="2000" b="1" kern="0" dirty="0">
                <a:solidFill>
                  <a:schemeClr val="accent2"/>
                </a:solidFill>
                <a:latin typeface="Courier New" pitchFamily="49" charset="0"/>
                <a:cs typeface="+mn-cs"/>
              </a:rPr>
              <a:t>n * 3</a:t>
            </a:r>
            <a:r>
              <a:rPr lang="en-US" sz="2000" b="1" kern="0" dirty="0">
                <a:latin typeface="Courier New" pitchFamily="49" charset="0"/>
                <a:cs typeface="+mn-cs"/>
              </a:rPr>
              <a:t> for </a:t>
            </a:r>
            <a:r>
              <a:rPr lang="en-US" sz="2000" b="1" kern="0" dirty="0">
                <a:solidFill>
                  <a:srgbClr val="FF3300"/>
                </a:solidFill>
                <a:latin typeface="Courier New" pitchFamily="49" charset="0"/>
                <a:cs typeface="+mn-cs"/>
              </a:rPr>
              <a:t>(x, n)</a:t>
            </a:r>
            <a:r>
              <a:rPr lang="en-US" sz="2000" b="1" kern="0" dirty="0">
                <a:latin typeface="Courier New" pitchFamily="49" charset="0"/>
                <a:cs typeface="+mn-cs"/>
              </a:rPr>
              <a:t> in </a:t>
            </a:r>
            <a:r>
              <a:rPr lang="en-US" sz="2000" b="1" kern="0" dirty="0">
                <a:solidFill>
                  <a:srgbClr val="660066"/>
                </a:solidFill>
                <a:latin typeface="Courier New" pitchFamily="49" charset="0"/>
                <a:cs typeface="+mn-cs"/>
              </a:rPr>
              <a:t>li</a:t>
            </a:r>
            <a:r>
              <a:rPr lang="en-US" sz="2000" b="1" kern="0" dirty="0">
                <a:latin typeface="Courier New" pitchFamily="49" charset="0"/>
                <a:cs typeface="+mn-cs"/>
              </a:rPr>
              <a:t>]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110000"/>
              <a:buFont typeface="Symbol" pitchFamily="18" charset="2"/>
              <a:buNone/>
              <a:defRPr/>
            </a:pPr>
            <a:r>
              <a:rPr lang="en-US" sz="2000" b="1" kern="0" dirty="0">
                <a:latin typeface="Courier New" pitchFamily="49" charset="0"/>
                <a:cs typeface="+mn-cs"/>
              </a:rPr>
              <a:t>[3, 6, 21]</a:t>
            </a:r>
          </a:p>
        </p:txBody>
      </p:sp>
    </p:spTree>
    <p:extLst>
      <p:ext uri="{BB962C8B-B14F-4D97-AF65-F5344CB8AC3E}">
        <p14:creationId xmlns:p14="http://schemas.microsoft.com/office/powerpoint/2010/main" val="102552880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ChangeArrowheads="1"/>
          </p:cNvSpPr>
          <p:nvPr/>
        </p:nvSpPr>
        <p:spPr bwMode="auto">
          <a:xfrm>
            <a:off x="762000" y="1564657"/>
            <a:ext cx="6553200" cy="1219200"/>
          </a:xfrm>
          <a:prstGeom prst="rect">
            <a:avLst/>
          </a:prstGeom>
          <a:solidFill>
            <a:schemeClr val="accent2">
              <a:alpha val="5098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696200" cy="4572000"/>
          </a:xfrm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li = [3, 6, 2, 7, 1, 9]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&gt;&gt;&gt; [</a:t>
            </a:r>
            <a:r>
              <a:rPr lang="en-US" sz="2000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sz="2000" dirty="0">
                <a:latin typeface="Courier New" pitchFamily="49" charset="0"/>
              </a:rPr>
              <a:t> for </a:t>
            </a:r>
            <a:r>
              <a:rPr lang="en-US" sz="2000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latin typeface="Courier New" pitchFamily="49" charset="0"/>
              </a:rPr>
              <a:t> in </a:t>
            </a:r>
            <a:r>
              <a:rPr lang="en-US" sz="2000" dirty="0">
                <a:solidFill>
                  <a:srgbClr val="660066"/>
                </a:solidFill>
                <a:latin typeface="Courier New" pitchFamily="49" charset="0"/>
              </a:rPr>
              <a:t>li </a:t>
            </a:r>
            <a:r>
              <a:rPr lang="en-US" sz="2000" dirty="0">
                <a:latin typeface="Courier New" pitchFamily="49" charset="0"/>
              </a:rPr>
              <a:t>if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urier New" pitchFamily="49" charset="0"/>
              </a:rPr>
              <a:t>elem</a:t>
            </a:r>
            <a:r>
              <a:rPr lang="en-US" sz="2000" dirty="0">
                <a:solidFill>
                  <a:srgbClr val="008000"/>
                </a:solidFill>
                <a:latin typeface="Courier New" pitchFamily="49" charset="0"/>
              </a:rPr>
              <a:t> &gt; 4</a:t>
            </a:r>
            <a:r>
              <a:rPr lang="en-US" sz="2000" dirty="0"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sz="2000" dirty="0">
                <a:latin typeface="Courier New" pitchFamily="49" charset="0"/>
              </a:rPr>
              <a:t>[12, 14, 18]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itchFamily="49" charset="0"/>
            </a:endParaRPr>
          </a:p>
          <a:p>
            <a:r>
              <a:rPr lang="en-US" dirty="0"/>
              <a:t>Only 6, 7, and 9 satisfy the filter condition. </a:t>
            </a:r>
          </a:p>
          <a:p>
            <a:r>
              <a:rPr lang="en-US" dirty="0"/>
              <a:t>So, only 12, 14, and 18 are produced.</a:t>
            </a:r>
            <a:endParaRPr lang="en-US" sz="2000" dirty="0"/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7062"/>
            <a:ext cx="7772400" cy="457200"/>
          </a:xfrm>
        </p:spPr>
        <p:txBody>
          <a:bodyPr/>
          <a:lstStyle/>
          <a:p>
            <a:r>
              <a:rPr lang="en-US" dirty="0"/>
              <a:t>Filtered List Comprehensions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4114800" y="228600"/>
            <a:ext cx="4724400" cy="457200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b="1" dirty="0" smtClean="0">
                <a:latin typeface="Arial" pitchFamily="34" charset="0"/>
              </a:rPr>
              <a:t>[ </a:t>
            </a:r>
            <a:r>
              <a:rPr lang="en-US" sz="2000" b="1" u="sng" dirty="0" smtClean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 smtClean="0">
                <a:latin typeface="Arial" pitchFamily="34" charset="0"/>
              </a:rPr>
              <a:t> for </a:t>
            </a:r>
            <a:r>
              <a:rPr lang="en-US" sz="2000" b="1" u="sng" dirty="0" smtClean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 smtClean="0">
                <a:latin typeface="Arial" pitchFamily="34" charset="0"/>
              </a:rPr>
              <a:t> in </a:t>
            </a:r>
            <a:r>
              <a:rPr lang="en-US" sz="2000" b="1" u="sng" dirty="0" smtClean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 smtClean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b="1" dirty="0" smtClean="0">
                <a:latin typeface="Arial" pitchFamily="34" charset="0"/>
              </a:rPr>
              <a:t>if </a:t>
            </a:r>
            <a:r>
              <a:rPr lang="en-US" b="1" u="sng" dirty="0">
                <a:solidFill>
                  <a:srgbClr val="008000"/>
                </a:solidFill>
                <a:latin typeface="Arial" pitchFamily="34" charset="0"/>
              </a:rPr>
              <a:t>filter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466390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5720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lst1, lst2, lst3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[1, 2, 3], [2, 3, 4], [3, 4, 5]</a:t>
            </a:r>
          </a:p>
          <a:p>
            <a:pPr>
              <a:buFont typeface="Symbol" pitchFamily="18" charset="2"/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[(x, y, z) for x in lst1 if x &lt; 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y in lst2 \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z in lst3 if x + y + z &lt; 8] 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[]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lst1: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x &lt; 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for y in lst2: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for z in lst3: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if x + y + z &lt; 8: </a:t>
            </a:r>
          </a:p>
          <a:p>
            <a:pPr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res.append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((x, y, z))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Both value of res: [(1, 2, 3), (1, 2, 4), (1, 3, 3)]</a:t>
            </a:r>
          </a:p>
          <a:p>
            <a:pPr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Comprehension extra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0E84DB93-CED9-40B8-9223-6EE53D07255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4928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Dictionary, Set Comprehensions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572000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lst1 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[('a', 1), ('b', 2), ('c', 'hi')]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lst2 = ['x', 'a', 6]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{k</a:t>
            </a: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v for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k,v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in lst1}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{x for x in lst2}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dict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k, v in lst1: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d[k] = v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set()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 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s.add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(x)</a:t>
            </a:r>
          </a:p>
          <a:p>
            <a:pPr marL="457200" indent="-457200">
              <a:lnSpc>
                <a:spcPct val="90000"/>
              </a:lnSpc>
              <a:buFont typeface="Symbol" pitchFamily="18" charset="2"/>
              <a:buNone/>
            </a:pP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{'a': 1, 'b': 2, 'c': 'hi’}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{'x', 'a', 6}</a:t>
            </a:r>
            <a:r>
              <a:rPr lang="en-US" sz="6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3E15839C-F799-4056-8022-ABD596DEEB1A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31747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Iterators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400" y="3886200"/>
            <a:ext cx="2609850" cy="1526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5359" y="3886200"/>
            <a:ext cx="2609850" cy="1526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C45D8D-655A-6442-BA27-168066481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318" y="3886200"/>
            <a:ext cx="2609850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0754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153400" cy="4572000"/>
          </a:xfrm>
        </p:spPr>
        <p:txBody>
          <a:bodyPr/>
          <a:lstStyle/>
          <a:p>
            <a:r>
              <a:rPr lang="en-US" dirty="0" err="1"/>
              <a:t>Iterable</a:t>
            </a:r>
            <a:r>
              <a:rPr lang="en-US" dirty="0"/>
              <a:t> objects can be used 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because they have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magic method, which converts them to iterator objects: 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 = [1,2,3]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k.__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0x104f8ca50&gt;</a:t>
            </a:r>
          </a:p>
          <a:p>
            <a:pPr marL="0" indent="0"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800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0x104f8ca10&gt;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2204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572000"/>
          </a:xfrm>
        </p:spPr>
        <p:txBody>
          <a:bodyPr/>
          <a:lstStyle/>
          <a:p>
            <a:r>
              <a:rPr lang="en-US" dirty="0"/>
              <a:t>Iterators are objects with a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next__()</a:t>
            </a:r>
            <a:r>
              <a:rPr lang="en-US" dirty="0"/>
              <a:t> method: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.__next__()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dirty="0"/>
              <a:t>Python iterators do not have 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method!</a:t>
            </a:r>
          </a:p>
          <a:p>
            <a:r>
              <a:rPr lang="en-US" dirty="0"/>
              <a:t>Just catch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en-US" dirty="0"/>
              <a:t> exception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51446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001000" cy="457200"/>
          </a:xfrm>
        </p:spPr>
        <p:txBody>
          <a:bodyPr/>
          <a:lstStyle/>
          <a:p>
            <a:r>
              <a:rPr lang="en-US" dirty="0"/>
              <a:t>Iterators: </a:t>
            </a:r>
            <a:r>
              <a:rPr lang="en-US" sz="2800" dirty="0"/>
              <a:t>The real truth about 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For.. In..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08454"/>
            <a:ext cx="8305800" cy="4953000"/>
          </a:xfrm>
        </p:spPr>
        <p:txBody>
          <a:bodyPr/>
          <a:lstStyle/>
          <a:p>
            <a:r>
              <a:rPr lang="en-US" dirty="0">
                <a:latin typeface="Courier New" pitchFamily="49" charset="0"/>
              </a:rPr>
              <a:t>for </a:t>
            </a:r>
            <a:r>
              <a:rPr lang="en-US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dirty="0">
                <a:latin typeface="Courier New" pitchFamily="49" charset="0"/>
              </a:rPr>
              <a:t> in 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&lt;</a:t>
            </a:r>
            <a:r>
              <a:rPr lang="en-US" dirty="0" err="1">
                <a:solidFill>
                  <a:srgbClr val="660066"/>
                </a:solidFill>
                <a:latin typeface="Courier New" pitchFamily="49" charset="0"/>
              </a:rPr>
              <a:t>iterable</a:t>
            </a:r>
            <a:r>
              <a:rPr lang="en-US" dirty="0">
                <a:solidFill>
                  <a:srgbClr val="660066"/>
                </a:solidFill>
                <a:latin typeface="Courier New" pitchFamily="49" charset="0"/>
              </a:rPr>
              <a:t>&gt;</a:t>
            </a:r>
            <a:r>
              <a:rPr lang="en-US" dirty="0">
                <a:latin typeface="Courier New" pitchFamily="49" charset="0"/>
              </a:rPr>
              <a:t>:</a:t>
            </a:r>
            <a:br>
              <a:rPr lang="en-US" dirty="0">
                <a:latin typeface="Courier New" pitchFamily="49" charset="0"/>
              </a:rPr>
            </a:br>
            <a:r>
              <a:rPr lang="en-US" dirty="0">
                <a:latin typeface="Courier New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First line is just syntactic sugar for: </a:t>
            </a:r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iterable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&gt;.__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Each iteration:</a:t>
            </a:r>
          </a:p>
          <a:p>
            <a:pPr lvl="1"/>
            <a:r>
              <a:rPr lang="en-US" dirty="0"/>
              <a:t>2. Call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iterator.__next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and bind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dirty="0"/>
              <a:t>exceptions</a:t>
            </a:r>
          </a:p>
          <a:p>
            <a:pPr lvl="1"/>
            <a:endParaRPr lang="en-US" sz="1400" dirty="0"/>
          </a:p>
          <a:p>
            <a:r>
              <a:rPr lang="en-US" dirty="0"/>
              <a:t>To be </a:t>
            </a:r>
            <a:r>
              <a:rPr lang="en-US" dirty="0" err="1"/>
              <a:t>iterable</a:t>
            </a:r>
            <a:r>
              <a:rPr lang="en-US" dirty="0"/>
              <a:t>:  has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 which returns an iterator </a:t>
            </a:r>
            <a:r>
              <a:rPr lang="en-US" dirty="0" err="1"/>
              <a:t>obj</a:t>
            </a:r>
            <a:endParaRPr lang="en-US" dirty="0"/>
          </a:p>
          <a:p>
            <a:r>
              <a:rPr lang="en-US" dirty="0"/>
              <a:t>To be iterator: has __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 which throws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dirty="0"/>
              <a:t> when done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57014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1B6982-B0E9-4570-91F0-93F63ADA05F8}" type="slidenum">
              <a:rPr lang="en-US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32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08038" y="2286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An Iterator Class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990600"/>
            <a:ext cx="8110537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class Reverse: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"Iterator for looping over a sequence backwards"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init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__(self, data):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data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len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(data)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def __next__(self):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if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== 0: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    raise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StopIteration</a:t>
            </a: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- 1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def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__</a:t>
            </a:r>
            <a:r>
              <a:rPr lang="en-US" sz="1800" dirty="0" err="1">
                <a:latin typeface="Courier New" pitchFamily="49" charset="0"/>
                <a:ea typeface="ＭＳ Ｐゴシック" pitchFamily="34" charset="-128"/>
              </a:rPr>
              <a:t>iter</a:t>
            </a: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  return self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18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&gt;&gt;&gt; for char in Reverse('spam'):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800" dirty="0">
                <a:latin typeface="Courier New" pitchFamily="49" charset="0"/>
                <a:ea typeface="ＭＳ Ｐゴシック" pitchFamily="34" charset="-128"/>
              </a:rPr>
              <a:t>      print(char)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475396-45A8-804F-9704-3B5B24D603EA}"/>
              </a:ext>
            </a:extLst>
          </p:cNvPr>
          <p:cNvSpPr txBox="1"/>
          <p:nvPr/>
        </p:nvSpPr>
        <p:spPr>
          <a:xfrm>
            <a:off x="5791200" y="5276671"/>
            <a:ext cx="32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89182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5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66668C-257B-414C-BCDF-C5609A4B6CE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42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8162925" cy="608013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34" charset="-128"/>
              </a:rPr>
              <a:t>Iterators use memory efficiently</a:t>
            </a:r>
          </a:p>
        </p:txBody>
      </p:sp>
      <p:sp>
        <p:nvSpPr>
          <p:cNvPr id="5570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371600"/>
            <a:ext cx="8472925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 err="1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Eg</a:t>
            </a:r>
            <a:r>
              <a:rPr lang="en-US" sz="1800" dirty="0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: File Objects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</a:t>
            </a:r>
            <a:r>
              <a:rPr lang="en-US" sz="1800" dirty="0">
                <a:solidFill>
                  <a:schemeClr val="folHlink"/>
                </a:solidFill>
                <a:latin typeface="Courier New" pitchFamily="-65" charset="0"/>
                <a:ea typeface="ＭＳ Ｐゴシック" pitchFamily="-65" charset="-128"/>
              </a:rPr>
              <a:t>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”): 	# returns iterator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IMPORT SYS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PRINT(SYS.PATH)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X = 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PRINT(2 ** 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instead of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&gt;&gt;&gt; 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for line in open(“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script.py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”).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readlines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(): #returns list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1800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1800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>
                <a:latin typeface="Courier New" pitchFamily="-65" charset="0"/>
                <a:ea typeface="ＭＳ Ｐゴシック" pitchFamily="-65" charset="-128"/>
              </a:rPr>
              <a:t>...</a:t>
            </a:r>
            <a:endParaRPr lang="en-US" sz="18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624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Positive Features of Python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5800" y="1249334"/>
            <a:ext cx="7772400" cy="4572000"/>
          </a:xfrm>
        </p:spPr>
        <p:txBody>
          <a:bodyPr/>
          <a:lstStyle/>
          <a:p>
            <a:r>
              <a:rPr lang="en-US" dirty="0"/>
              <a:t>Fast development: </a:t>
            </a:r>
          </a:p>
          <a:p>
            <a:pPr lvl="1"/>
            <a:r>
              <a:rPr lang="en-US" dirty="0"/>
              <a:t>Concise, intuitive syntax</a:t>
            </a:r>
          </a:p>
          <a:p>
            <a:pPr lvl="2"/>
            <a:r>
              <a:rPr lang="en-US" dirty="0"/>
              <a:t>Whitespace delimited </a:t>
            </a:r>
          </a:p>
          <a:p>
            <a:pPr lvl="1"/>
            <a:r>
              <a:rPr lang="en-US" dirty="0"/>
              <a:t>Garbage collected</a:t>
            </a:r>
          </a:p>
          <a:p>
            <a:r>
              <a:rPr lang="en-US" dirty="0"/>
              <a:t>Portable: </a:t>
            </a:r>
          </a:p>
          <a:p>
            <a:pPr lvl="1"/>
            <a:r>
              <a:rPr lang="en-US" dirty="0"/>
              <a:t>Programs run on major platforms without change</a:t>
            </a:r>
          </a:p>
          <a:p>
            <a:pPr lvl="1"/>
            <a:r>
              <a:rPr lang="en-US" dirty="0" err="1"/>
              <a:t>cpython</a:t>
            </a:r>
            <a:r>
              <a:rPr lang="en-US" dirty="0"/>
              <a:t>: common Python implementation in C. </a:t>
            </a:r>
          </a:p>
          <a:p>
            <a:r>
              <a:rPr lang="en-US" dirty="0"/>
              <a:t>Various built-in types: </a:t>
            </a:r>
          </a:p>
          <a:p>
            <a:pPr lvl="1"/>
            <a:r>
              <a:rPr lang="en-US" dirty="0"/>
              <a:t>lists, dictionaries, sets: useful for </a:t>
            </a:r>
            <a:r>
              <a:rPr lang="en-US" dirty="0" smtClean="0"/>
              <a:t>AI</a:t>
            </a:r>
          </a:p>
          <a:p>
            <a:r>
              <a:rPr lang="en-US" dirty="0" smtClean="0"/>
              <a:t>Large collection of support libraries: 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err="1"/>
              <a:t>Matlab</a:t>
            </a:r>
            <a:r>
              <a:rPr lang="en-US" dirty="0"/>
              <a:t> like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err="1" smtClean="0"/>
              <a:t>Sklearn</a:t>
            </a:r>
            <a:r>
              <a:rPr lang="en-US" dirty="0" smtClean="0"/>
              <a:t> for machine learning</a:t>
            </a:r>
          </a:p>
          <a:p>
            <a:pPr lvl="1"/>
            <a:r>
              <a:rPr lang="en-US" dirty="0" smtClean="0"/>
              <a:t>Pandas for data analysis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9FC35737-6AC3-4FE9-B9F4-07CB28E59955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4855948"/>
            <a:ext cx="1270000" cy="5015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650" y="5294439"/>
            <a:ext cx="1522684" cy="824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48812"/>
            <a:ext cx="1245933" cy="97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627" y="6345846"/>
            <a:ext cx="1838592" cy="4406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84200" y="1943100"/>
            <a:ext cx="3606800" cy="1612900"/>
          </a:xfrm>
        </p:spPr>
        <p:txBody>
          <a:bodyPr/>
          <a:lstStyle/>
          <a:p>
            <a:r>
              <a:rPr lang="en-US"/>
              <a:t>Generators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42A929-B698-9646-8036-313432E7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722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using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yield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11053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&gt;&gt;&gt; [i for i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ea typeface="ＭＳ Ｐゴシック" pitchFamily="34" charset="-128"/>
              </a:rPr>
              <a:t>	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378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Generators: What does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do?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3929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1800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sz="1800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18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CIS 421/521 - Fall 2018</a:t>
            </a:r>
          </a:p>
        </p:txBody>
      </p:sp>
    </p:spTree>
    <p:extLst>
      <p:ext uri="{BB962C8B-B14F-4D97-AF65-F5344CB8AC3E}">
        <p14:creationId xmlns:p14="http://schemas.microsoft.com/office/powerpoint/2010/main" val="123866147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75453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3"/>
              </a:rPr>
              <a:t>Python 3’s range is more powerful than Python 2’s xrange</a:t>
            </a: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26294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E1AA9-C6EA-4644-83A9-7CEA410D2B39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82638" y="266700"/>
            <a:ext cx="8162925" cy="836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Generators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2813" y="1143000"/>
            <a:ext cx="8231187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0189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9FCA81-23A2-4958-A820-1742BD256018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sz="3200" dirty="0">
                <a:ea typeface="ＭＳ Ｐゴシック" pitchFamily="34" charset="-128"/>
              </a:rPr>
              <a:t>Using generators: merging sequences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393" y="1524000"/>
            <a:ext cx="8110537" cy="42545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 err="1">
                <a:latin typeface="Courier New" pitchFamily="49" charset="0"/>
              </a:rPr>
              <a:t>def</a:t>
            </a:r>
            <a:r>
              <a:rPr lang="en-US" sz="1800" b="1" dirty="0">
                <a:latin typeface="Courier New" pitchFamily="49" charset="0"/>
              </a:rPr>
              <a:t>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24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2D4D3F-E510-4394-A60C-91233F059CAF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228600"/>
            <a:ext cx="8162925" cy="109061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Using generators</a:t>
            </a:r>
          </a:p>
        </p:txBody>
      </p:sp>
      <p:sp>
        <p:nvSpPr>
          <p:cNvPr id="541699" name="Rectangle 3"/>
          <p:cNvSpPr>
            <a:spLocks noChangeArrowheads="1"/>
          </p:cNvSpPr>
          <p:nvPr/>
        </p:nvSpPr>
        <p:spPr bwMode="auto">
          <a:xfrm>
            <a:off x="1219200" y="1219200"/>
            <a:ext cx="77724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18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18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18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18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[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x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in merge([1,3,5],[2,4])]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eaLnBrk="0" hangingPunct="0">
              <a:defRPr/>
            </a:pPr>
            <a:endParaRPr lang="en-US" sz="18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0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88CE3F-E587-40B0-A986-4BFE29CF7172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981075" y="369888"/>
            <a:ext cx="8162925" cy="1090612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Generators and exceptions</a:t>
            </a:r>
          </a:p>
        </p:txBody>
      </p:sp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1293813" y="1708150"/>
            <a:ext cx="4458272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 = merge([2,4], [1, 3, 5])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18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18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18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CIS 421/521 - Fall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810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comprehensions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       </a:t>
            </a:r>
            <a:fld id="{531B930E-F1D8-448E-B760-50228E3419E1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64393" y="1524000"/>
            <a:ext cx="8110537" cy="4495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5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 smtClean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 smtClean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was </a:t>
            </a:r>
            <a:r>
              <a:rPr lang="en-US" i="1" dirty="0" smtClean="0">
                <a:solidFill>
                  <a:srgbClr val="008000"/>
                </a:solidFill>
                <a:ea typeface="ＭＳ Ｐゴシック" pitchFamily="34" charset="-128"/>
              </a:rPr>
              <a:t>much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sz="2000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sz="2000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&gt;&gt;&gt; sum([x for x in </a:t>
            </a:r>
            <a:r>
              <a:rPr lang="en-US" sz="1800" kern="0" dirty="0" err="1">
                <a:latin typeface="Courier New" pitchFamily="49" charset="0"/>
              </a:rPr>
              <a:t>xrange</a:t>
            </a:r>
            <a:r>
              <a:rPr lang="en-US" sz="1800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marL="0" indent="0" eaLnBrk="1" hangingPunct="1">
              <a:buNone/>
            </a:pPr>
            <a:r>
              <a:rPr lang="en-US" kern="0" dirty="0">
                <a:ea typeface="ＭＳ Ｐゴシック" pitchFamily="34" charset="-128"/>
              </a:rPr>
              <a:t> </a:t>
            </a:r>
          </a:p>
          <a:p>
            <a:pPr lvl="1" eaLnBrk="1" hangingPunct="1"/>
            <a:endParaRPr lang="en-US" kern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88604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Plan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kwargs</a:t>
            </a:r>
            <a:endParaRPr lang="en-US" dirty="0"/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       </a:t>
            </a:r>
            <a:fld id="{FF218A79-847B-4EDE-B641-1522D2F7CD57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099299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Recommended Reading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001000" cy="4572000"/>
          </a:xfrm>
        </p:spPr>
        <p:txBody>
          <a:bodyPr/>
          <a:lstStyle/>
          <a:p>
            <a:r>
              <a:rPr lang="en-US" dirty="0"/>
              <a:t>Python Overview</a:t>
            </a:r>
          </a:p>
          <a:p>
            <a:pPr lvl="1"/>
            <a:r>
              <a:rPr lang="en-US" dirty="0"/>
              <a:t>The Official Python Tutorial (</a:t>
            </a:r>
            <a:r>
              <a:rPr lang="en-US" dirty="0">
                <a:hlinkClick r:id="rId2"/>
              </a:rPr>
              <a:t>https://docs.python.org/3/tutorial/index.html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Slides for CIS192, Spring 2018, (used in these slides)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https://www.cis.upenn.edu/~cis192/</a:t>
            </a:r>
            <a:r>
              <a:rPr lang="en-US" dirty="0"/>
              <a:t>)</a:t>
            </a:r>
          </a:p>
          <a:p>
            <a:r>
              <a:rPr lang="en-US" dirty="0"/>
              <a:t>PEPs – Python Enhancement Proposals </a:t>
            </a:r>
          </a:p>
          <a:p>
            <a:pPr lvl="1"/>
            <a:r>
              <a:rPr lang="en-US" dirty="0">
                <a:hlinkClick r:id="rId4"/>
              </a:rPr>
              <a:t>PEP </a:t>
            </a:r>
            <a:r>
              <a:rPr lang="en-US" dirty="0" smtClean="0">
                <a:hlinkClick r:id="rId4"/>
              </a:rPr>
              <a:t>8</a:t>
            </a:r>
            <a:r>
              <a:rPr lang="en-US" dirty="0" smtClean="0"/>
              <a:t> - </a:t>
            </a:r>
            <a:r>
              <a:rPr lang="en-US" dirty="0"/>
              <a:t>Official Style Guide for Python Code (Guido et al)</a:t>
            </a:r>
          </a:p>
          <a:p>
            <a:pPr lvl="2"/>
            <a:r>
              <a:rPr lang="en-US" dirty="0"/>
              <a:t>Style is about consistency. 4 space indents, &lt; 80 char lines</a:t>
            </a:r>
          </a:p>
          <a:p>
            <a:pPr lvl="2"/>
            <a:r>
              <a:rPr lang="en-US" dirty="0"/>
              <a:t>Naming convention for functions and variables: </a:t>
            </a:r>
            <a:r>
              <a:rPr lang="en-US" dirty="0" err="1"/>
              <a:t>lower_w_under</a:t>
            </a:r>
            <a:endParaRPr lang="en-US" dirty="0"/>
          </a:p>
          <a:p>
            <a:pPr lvl="2"/>
            <a:r>
              <a:rPr lang="en-US" dirty="0"/>
              <a:t>Use the automatic pep8 checker!</a:t>
            </a:r>
          </a:p>
          <a:p>
            <a:pPr lvl="1"/>
            <a:r>
              <a:rPr lang="en-US" dirty="0"/>
              <a:t>PEP 20 – The Zen of Python (Tim Peters)  (try: </a:t>
            </a:r>
            <a:r>
              <a:rPr lang="en-US" i="1" dirty="0"/>
              <a:t>import this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Beautiful is better than ugly; simple is better than complex </a:t>
            </a:r>
          </a:p>
          <a:p>
            <a:pPr lvl="2"/>
            <a:r>
              <a:rPr lang="en-US" dirty="0"/>
              <a:t>There should be one obvious way to do it</a:t>
            </a:r>
          </a:p>
          <a:p>
            <a:pPr lvl="2"/>
            <a:r>
              <a:rPr lang="en-US" dirty="0"/>
              <a:t>That way may not be obvious at first unless you're Dutch</a:t>
            </a:r>
          </a:p>
          <a:p>
            <a:pPr lvl="2"/>
            <a:r>
              <a:rPr lang="en-US" dirty="0"/>
              <a:t>Readability counts </a:t>
            </a:r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65EE6739-1A2D-4553-AFA3-294FB309A086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43" y="3313"/>
            <a:ext cx="5294243" cy="3529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3528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18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Python?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295400"/>
            <a:ext cx="4114801" cy="4572000"/>
          </a:xfrm>
        </p:spPr>
        <p:txBody>
          <a:bodyPr/>
          <a:lstStyle/>
          <a:p>
            <a:r>
              <a:rPr lang="en-US" dirty="0"/>
              <a:t>Python 3.7.0 is the latest stable version</a:t>
            </a:r>
          </a:p>
          <a:p>
            <a:pPr lvl="1"/>
            <a:r>
              <a:rPr lang="en-US" dirty="0"/>
              <a:t>Current version on </a:t>
            </a:r>
            <a:r>
              <a:rPr lang="en-US" dirty="0" err="1"/>
              <a:t>Eniac</a:t>
            </a:r>
            <a:r>
              <a:rPr lang="en-US" dirty="0"/>
              <a:t> is 3.4.6, so we’ll use it</a:t>
            </a:r>
          </a:p>
          <a:p>
            <a:pPr lvl="1"/>
            <a:r>
              <a:rPr lang="en-US" dirty="0"/>
              <a:t>Last stable release before version </a:t>
            </a:r>
            <a:r>
              <a:rPr lang="en-US" dirty="0" smtClean="0"/>
              <a:t>3.7</a:t>
            </a:r>
            <a:endParaRPr lang="en-US" dirty="0"/>
          </a:p>
          <a:p>
            <a:r>
              <a:rPr lang="en-US" dirty="0"/>
              <a:t>Why not Python 2?</a:t>
            </a:r>
          </a:p>
          <a:p>
            <a:pPr lvl="1"/>
            <a:r>
              <a:rPr lang="en-US" dirty="0"/>
              <a:t>Latest version 2.7.15.</a:t>
            </a:r>
          </a:p>
          <a:p>
            <a:pPr lvl="1"/>
            <a:r>
              <a:rPr lang="en-US" dirty="0"/>
              <a:t>Python 2.7 will no longer be supported after 2020 (</a:t>
            </a:r>
            <a:r>
              <a:rPr lang="en-US" dirty="0">
                <a:hlinkClick r:id="rId3"/>
              </a:rPr>
              <a:t>https://pythonclock.org/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Reading: </a:t>
            </a:r>
            <a:r>
              <a:rPr lang="en-US" dirty="0">
                <a:hlinkClick r:id="rId4"/>
              </a:rPr>
              <a:t>What should I learn as a beginner: Python 2 or Python 3?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89A7C73C-9771-4FEF-B453-01842DD6983A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D963EE5-B2F4-FE4B-AA74-98E9C85F7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097" y="0"/>
            <a:ext cx="3932903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  <a:p>
            <a:pPr lvl="1"/>
            <a:r>
              <a:rPr lang="en-US" dirty="0"/>
              <a:t>Read-Evaluate-Print Loop</a:t>
            </a:r>
          </a:p>
          <a:p>
            <a:pPr lvl="1"/>
            <a:r>
              <a:rPr lang="en-US" dirty="0"/>
              <a:t>Type “python” at the terminal</a:t>
            </a:r>
          </a:p>
          <a:p>
            <a:pPr lvl="1"/>
            <a:r>
              <a:rPr lang="en-US" dirty="0"/>
              <a:t>Convenient for testing</a:t>
            </a:r>
          </a:p>
          <a:p>
            <a:pPr lvl="1"/>
            <a:r>
              <a:rPr lang="en-US" dirty="0"/>
              <a:t>GUI – IDLE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2ADE2D-F92C-434B-B4CE-D6B82E16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3429000"/>
            <a:ext cx="7670800" cy="254110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Environments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  <a:p>
            <a:pPr lvl="1"/>
            <a:r>
              <a:rPr lang="en-US" dirty="0"/>
              <a:t>Not REPL, need to explicitly print</a:t>
            </a:r>
          </a:p>
          <a:p>
            <a:pPr lvl="1"/>
            <a:r>
              <a:rPr lang="en-US" dirty="0"/>
              <a:t>Type “Python </a:t>
            </a:r>
            <a:r>
              <a:rPr lang="en-US" dirty="0" err="1"/>
              <a:t>script_name.py</a:t>
            </a:r>
            <a:r>
              <a:rPr lang="en-US" dirty="0"/>
              <a:t>” at the terminal to run</a:t>
            </a:r>
          </a:p>
          <a:p>
            <a:pPr lvl="1"/>
            <a:r>
              <a:rPr lang="en-US" dirty="0"/>
              <a:t>Homework submitted as scripts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       </a:t>
            </a:r>
            <a:fld id="{D345FA19-8EE4-488F-AE95-E13DFBBD1112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21B144-8DF1-8B4D-A490-5E414D16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95600"/>
            <a:ext cx="8305800" cy="32810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029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Python File</a:t>
            </a:r>
            <a:endParaRPr lang="en-US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</a:t>
            </a:r>
          </a:p>
          <a:p>
            <a:r>
              <a:rPr lang="en-US" dirty="0"/>
              <a:t>Use a newline to end a line of code. </a:t>
            </a:r>
          </a:p>
          <a:p>
            <a:pPr lvl="1"/>
            <a:r>
              <a:rPr lang="en-US" dirty="0"/>
              <a:t>Use \ when must go to next line prematurely. </a:t>
            </a:r>
          </a:p>
          <a:p>
            <a:r>
              <a:rPr lang="en-US" dirty="0"/>
              <a:t>Block structure is indicated by indentation</a:t>
            </a:r>
          </a:p>
          <a:p>
            <a:pPr lvl="1"/>
            <a:r>
              <a:rPr lang="en-US" dirty="0"/>
              <a:t>The first line with less indentation is outside of the block.</a:t>
            </a:r>
          </a:p>
          <a:p>
            <a:pPr lvl="1"/>
            <a:r>
              <a:rPr lang="en-US" dirty="0"/>
              <a:t>The first line with more indentation starts a nested block.</a:t>
            </a:r>
          </a:p>
          <a:p>
            <a:pPr lvl="1"/>
            <a:r>
              <a:rPr lang="en-US" dirty="0"/>
              <a:t>Often a colon appears at the end of the line of a start of a new block.  (E.g.  for function and class definitions.)</a:t>
            </a:r>
          </a:p>
          <a:p>
            <a:endParaRPr lang="en-US" dirty="0"/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r>
              <a:rPr lang="en-US" altLang="en-US"/>
              <a:t>CIS 421/521 - Fall 2018</a:t>
            </a:r>
            <a:endParaRPr lang="en-US" altLang="en-US" dirty="0"/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 dirty="0"/>
              <a:t>       </a:t>
            </a:r>
            <a:fld id="{6AEBC1BD-9160-46C2-BFC1-60E3C455CA9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bn-upenn">
  <a:themeElements>
    <a:clrScheme name="2_bbn-upenn 5">
      <a:dk1>
        <a:srgbClr val="000000"/>
      </a:dk1>
      <a:lt1>
        <a:srgbClr val="FFFFFF"/>
      </a:lt1>
      <a:dk2>
        <a:srgbClr val="000000"/>
      </a:dk2>
      <a:lt2>
        <a:srgbClr val="9F9F9F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2_bbn-upe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2_bbn-upen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bn-upen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bn-upen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10307</TotalTime>
  <Words>2898</Words>
  <Application>Microsoft Macintosh PowerPoint</Application>
  <PresentationFormat>On-screen Show (4:3)</PresentationFormat>
  <Paragraphs>704</Paragraphs>
  <Slides>50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Courier</vt:lpstr>
      <vt:lpstr>Courier New</vt:lpstr>
      <vt:lpstr>Lucida Sans Unicode</vt:lpstr>
      <vt:lpstr>Mangal</vt:lpstr>
      <vt:lpstr>ＭＳ Ｐゴシック</vt:lpstr>
      <vt:lpstr>Symbol</vt:lpstr>
      <vt:lpstr>Times</vt:lpstr>
      <vt:lpstr>Times New Roman</vt:lpstr>
      <vt:lpstr>Wingdings</vt:lpstr>
      <vt:lpstr>Arial</vt:lpstr>
      <vt:lpstr>2_bbn-upenn</vt:lpstr>
      <vt:lpstr>A Brief Introduction to Python        for those who know Java</vt:lpstr>
      <vt:lpstr>Plan Day 1</vt:lpstr>
      <vt:lpstr>Python</vt:lpstr>
      <vt:lpstr>Some Positive Features of Python</vt:lpstr>
      <vt:lpstr>Recommended Reading</vt:lpstr>
      <vt:lpstr>Which Python? </vt:lpstr>
      <vt:lpstr>Python Environments</vt:lpstr>
      <vt:lpstr>Python Environments Cont’d</vt:lpstr>
      <vt:lpstr>Structure of Python File</vt:lpstr>
      <vt:lpstr>Objects and Types</vt:lpstr>
      <vt:lpstr>Static vs Dynamic Typing</vt:lpstr>
      <vt:lpstr>Math Basics</vt:lpstr>
      <vt:lpstr>Strings</vt:lpstr>
      <vt:lpstr>A Simple Code Sample (in PyCharm)</vt:lpstr>
      <vt:lpstr>References and Mutability</vt:lpstr>
      <vt:lpstr>Sequence types:  Tuples, Lists, and Strings</vt:lpstr>
      <vt:lpstr>Sequence Types</vt:lpstr>
      <vt:lpstr>Sequence Types</vt:lpstr>
      <vt:lpstr>Slicing: Return Copy of a Subsequence</vt:lpstr>
      <vt:lpstr>Operations on Lists</vt:lpstr>
      <vt:lpstr>Operations on Lists 2</vt:lpstr>
      <vt:lpstr>Operations on Strings</vt:lpstr>
      <vt:lpstr>Tuples</vt:lpstr>
      <vt:lpstr>Dictionaries: a mapping collection type</vt:lpstr>
      <vt:lpstr>Dict: Create, Access, Update</vt:lpstr>
      <vt:lpstr>Dict: Useful Methods</vt:lpstr>
      <vt:lpstr>For Loops</vt:lpstr>
      <vt:lpstr>For Loops</vt:lpstr>
      <vt:lpstr>List Comprehensions replace loops!</vt:lpstr>
      <vt:lpstr>List Comprehensions replace loops!</vt:lpstr>
      <vt:lpstr>Filtered List Comprehensions</vt:lpstr>
      <vt:lpstr>List Comprehension extra for</vt:lpstr>
      <vt:lpstr>Dictionary, Set Comprehensions</vt:lpstr>
      <vt:lpstr>Iterators</vt:lpstr>
      <vt:lpstr>Iterator Objects</vt:lpstr>
      <vt:lpstr>Iterators</vt:lpstr>
      <vt:lpstr>Iterators: The real truth about For.. In..</vt:lpstr>
      <vt:lpstr>An Iterator Class</vt:lpstr>
      <vt:lpstr>Iterators use memory efficiently</vt:lpstr>
      <vt:lpstr>Generators</vt:lpstr>
      <vt:lpstr>Generators: using yield</vt:lpstr>
      <vt:lpstr>Generators: What does yield do?</vt:lpstr>
      <vt:lpstr>Generators</vt:lpstr>
      <vt:lpstr>Generators</vt:lpstr>
      <vt:lpstr>Using generators: merging sequences</vt:lpstr>
      <vt:lpstr>Using generators</vt:lpstr>
      <vt:lpstr>Generators and exceptions</vt:lpstr>
      <vt:lpstr>Generator comprehensions</vt:lpstr>
      <vt:lpstr>Plan for next time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Matt Huenerfauth</dc:creator>
  <cp:lastModifiedBy>Callison-Burch, Christopher</cp:lastModifiedBy>
  <cp:revision>786</cp:revision>
  <cp:lastPrinted>2012-09-13T14:49:24Z</cp:lastPrinted>
  <dcterms:created xsi:type="dcterms:W3CDTF">2004-01-09T06:54:45Z</dcterms:created>
  <dcterms:modified xsi:type="dcterms:W3CDTF">2018-08-30T15:46:23Z</dcterms:modified>
</cp:coreProperties>
</file>